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9"/>
  </p:notesMasterIdLst>
  <p:handoutMasterIdLst>
    <p:handoutMasterId r:id="rId50"/>
  </p:handoutMasterIdLst>
  <p:sldIdLst>
    <p:sldId id="256" r:id="rId2"/>
    <p:sldId id="257" r:id="rId3"/>
    <p:sldId id="258" r:id="rId4"/>
    <p:sldId id="259" r:id="rId5"/>
    <p:sldId id="263" r:id="rId6"/>
    <p:sldId id="260" r:id="rId7"/>
    <p:sldId id="329" r:id="rId8"/>
    <p:sldId id="330" r:id="rId9"/>
    <p:sldId id="331" r:id="rId10"/>
    <p:sldId id="298" r:id="rId11"/>
    <p:sldId id="299" r:id="rId12"/>
    <p:sldId id="300" r:id="rId13"/>
    <p:sldId id="267" r:id="rId14"/>
    <p:sldId id="268" r:id="rId15"/>
    <p:sldId id="269" r:id="rId16"/>
    <p:sldId id="273" r:id="rId17"/>
    <p:sldId id="272" r:id="rId18"/>
    <p:sldId id="275" r:id="rId19"/>
    <p:sldId id="274" r:id="rId20"/>
    <p:sldId id="278" r:id="rId21"/>
    <p:sldId id="276" r:id="rId22"/>
    <p:sldId id="327" r:id="rId23"/>
    <p:sldId id="279" r:id="rId24"/>
    <p:sldId id="301" r:id="rId25"/>
    <p:sldId id="281" r:id="rId26"/>
    <p:sldId id="325" r:id="rId27"/>
    <p:sldId id="326" r:id="rId28"/>
    <p:sldId id="280" r:id="rId29"/>
    <p:sldId id="282" r:id="rId30"/>
    <p:sldId id="302" r:id="rId31"/>
    <p:sldId id="283" r:id="rId32"/>
    <p:sldId id="284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333" r:id="rId41"/>
    <p:sldId id="334" r:id="rId42"/>
    <p:sldId id="335" r:id="rId43"/>
    <p:sldId id="336" r:id="rId44"/>
    <p:sldId id="305" r:id="rId45"/>
    <p:sldId id="337" r:id="rId46"/>
    <p:sldId id="318" r:id="rId47"/>
    <p:sldId id="314" r:id="rId48"/>
  </p:sldIdLst>
  <p:sldSz cx="9144000" cy="6858000" type="screen4x3"/>
  <p:notesSz cx="10002838" cy="6881813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FF00"/>
    <a:srgbClr val="FF00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CONSUMO MONDIALE DI ACQUA</c:v>
                </c:pt>
              </c:strCache>
            </c:strRef>
          </c:tx>
          <c:cat>
            <c:strRef>
              <c:f>Foglio1!$A$2:$A$5</c:f>
              <c:strCache>
                <c:ptCount val="3"/>
                <c:pt idx="0">
                  <c:v>AGRICOLTURA</c:v>
                </c:pt>
                <c:pt idx="1">
                  <c:v>INDUSTRIA</c:v>
                </c:pt>
                <c:pt idx="2">
                  <c:v>USI DOMESTICI</c:v>
                </c:pt>
              </c:strCache>
            </c:strRef>
          </c:cat>
          <c:val>
            <c:numRef>
              <c:f>Foglio1!$B$2:$B$5</c:f>
              <c:numCache>
                <c:formatCode>0%</c:formatCode>
                <c:ptCount val="4"/>
                <c:pt idx="0">
                  <c:v>0.70000000000000062</c:v>
                </c:pt>
                <c:pt idx="1">
                  <c:v>0.2</c:v>
                </c:pt>
                <c:pt idx="2">
                  <c:v>0.1</c:v>
                </c:pt>
              </c:numCache>
            </c:numRef>
          </c:val>
        </c:ser>
      </c:pie3DChart>
    </c:plotArea>
    <c:legend>
      <c:legendPos val="r"/>
      <c:legendEntry>
        <c:idx val="3"/>
        <c:delete val="1"/>
      </c:legendEntry>
      <c:layout/>
    </c:legend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LA PRODUZIONE DI ENERGIA</c:v>
                </c:pt>
              </c:strCache>
            </c:strRef>
          </c:tx>
          <c:explosion val="25"/>
          <c:dLbls>
            <c:showCatName val="1"/>
            <c:showPercent val="1"/>
            <c:showLeaderLines val="1"/>
          </c:dLbls>
          <c:cat>
            <c:strRef>
              <c:f>Foglio1!$A$2:$A$8</c:f>
              <c:strCache>
                <c:ptCount val="7"/>
                <c:pt idx="0">
                  <c:v>petrolio</c:v>
                </c:pt>
                <c:pt idx="1">
                  <c:v>carbone</c:v>
                </c:pt>
                <c:pt idx="2">
                  <c:v>gas naturale</c:v>
                </c:pt>
                <c:pt idx="3">
                  <c:v>nucleare</c:v>
                </c:pt>
                <c:pt idx="4">
                  <c:v>biomasse</c:v>
                </c:pt>
                <c:pt idx="5">
                  <c:v>idroelettrica</c:v>
                </c:pt>
                <c:pt idx="6">
                  <c:v>altre</c:v>
                </c:pt>
              </c:strCache>
            </c:strRef>
          </c:cat>
          <c:val>
            <c:numRef>
              <c:f>Foglio1!$B$2:$B$8</c:f>
              <c:numCache>
                <c:formatCode>General</c:formatCode>
                <c:ptCount val="7"/>
                <c:pt idx="0" formatCode="0%">
                  <c:v>0.33000000000000057</c:v>
                </c:pt>
                <c:pt idx="1">
                  <c:v>0</c:v>
                </c:pt>
                <c:pt idx="2" formatCode="0%">
                  <c:v>0.21000000000000021</c:v>
                </c:pt>
                <c:pt idx="3" formatCode="0%">
                  <c:v>6.0000000000000032E-2</c:v>
                </c:pt>
                <c:pt idx="4" formatCode="0%">
                  <c:v>0.1</c:v>
                </c:pt>
                <c:pt idx="5" formatCode="0%">
                  <c:v>6.0000000000000032E-2</c:v>
                </c:pt>
                <c:pt idx="6" formatCode="0%">
                  <c:v>1.0000000000000005E-2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0C6272B-3660-4C82-BBD6-1E74305DCDAF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1BA8A4C2-C771-4F40-8A10-EA6918320317}">
      <dgm:prSet phldrT="[Testo]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it-IT" dirty="0" smtClean="0"/>
            <a:t>I paesi industrializzati  (USA, Canada, Giappone, </a:t>
          </a:r>
          <a:r>
            <a:rPr lang="it-IT" dirty="0" err="1" smtClean="0"/>
            <a:t>Oceania</a:t>
          </a:r>
          <a:r>
            <a:rPr lang="it-IT" dirty="0" smtClean="0"/>
            <a:t>) devono ridurre la loro impronta ecologica</a:t>
          </a:r>
          <a:endParaRPr lang="it-IT" dirty="0"/>
        </a:p>
      </dgm:t>
    </dgm:pt>
    <dgm:pt modelId="{C66699AC-2711-4B2B-85BB-E947B6DADFD3}" type="parTrans" cxnId="{9656B76C-6533-4233-B3C8-CB4A8B373819}">
      <dgm:prSet/>
      <dgm:spPr/>
      <dgm:t>
        <a:bodyPr/>
        <a:lstStyle/>
        <a:p>
          <a:endParaRPr lang="it-IT"/>
        </a:p>
      </dgm:t>
    </dgm:pt>
    <dgm:pt modelId="{04823E39-994D-44BF-A60F-F222B9A83657}" type="sibTrans" cxnId="{9656B76C-6533-4233-B3C8-CB4A8B373819}">
      <dgm:prSet/>
      <dgm:spPr/>
      <dgm:t>
        <a:bodyPr/>
        <a:lstStyle/>
        <a:p>
          <a:endParaRPr lang="it-IT"/>
        </a:p>
      </dgm:t>
    </dgm:pt>
    <dgm:pt modelId="{1BEBB8F0-81DF-4BDC-B220-A9BAF1307E87}">
      <dgm:prSet phldrT="[Testo]"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it-IT" dirty="0" smtClean="0"/>
            <a:t>L’impronta ecologica dell’umanità è superiore a quanto la Terra può sostenere</a:t>
          </a:r>
          <a:endParaRPr lang="it-IT" dirty="0"/>
        </a:p>
      </dgm:t>
    </dgm:pt>
    <dgm:pt modelId="{70B0065E-79B8-4E78-ABCB-EE2CAB194B12}" type="parTrans" cxnId="{27F0DAE3-A351-4B4A-9720-D3AF5E88869B}">
      <dgm:prSet/>
      <dgm:spPr/>
      <dgm:t>
        <a:bodyPr/>
        <a:lstStyle/>
        <a:p>
          <a:endParaRPr lang="it-IT"/>
        </a:p>
      </dgm:t>
    </dgm:pt>
    <dgm:pt modelId="{1A45F7AB-E609-4342-96E9-2779F1788B1E}" type="sibTrans" cxnId="{27F0DAE3-A351-4B4A-9720-D3AF5E88869B}">
      <dgm:prSet/>
      <dgm:spPr/>
      <dgm:t>
        <a:bodyPr/>
        <a:lstStyle/>
        <a:p>
          <a:endParaRPr lang="it-IT"/>
        </a:p>
      </dgm:t>
    </dgm:pt>
    <dgm:pt modelId="{EDBCE62D-AD15-4A69-AB18-1249AD14C301}">
      <dgm:prSet phldrT="[Testo]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it-IT" dirty="0" smtClean="0"/>
            <a:t>I paesi poveri devono svilupparsi e hanno un’ impronta ecologica inferiore a quella che spetterebbe loro</a:t>
          </a:r>
          <a:endParaRPr lang="it-IT" dirty="0"/>
        </a:p>
      </dgm:t>
    </dgm:pt>
    <dgm:pt modelId="{220AD406-7FAF-49D4-BAC8-CD61C7BD1841}" type="parTrans" cxnId="{4A212FB9-8889-40E6-AFC5-47A0BB3FEDD0}">
      <dgm:prSet/>
      <dgm:spPr/>
      <dgm:t>
        <a:bodyPr/>
        <a:lstStyle/>
        <a:p>
          <a:endParaRPr lang="it-IT"/>
        </a:p>
      </dgm:t>
    </dgm:pt>
    <dgm:pt modelId="{4A4A1B17-78A9-48CB-BDF0-F8CB826FD21D}" type="sibTrans" cxnId="{4A212FB9-8889-40E6-AFC5-47A0BB3FEDD0}">
      <dgm:prSet/>
      <dgm:spPr/>
      <dgm:t>
        <a:bodyPr/>
        <a:lstStyle/>
        <a:p>
          <a:endParaRPr lang="it-IT"/>
        </a:p>
      </dgm:t>
    </dgm:pt>
    <dgm:pt modelId="{DF6DEDB4-B03E-4B7D-94DC-23923597B1B0}" type="pres">
      <dgm:prSet presAssocID="{50C6272B-3660-4C82-BBD6-1E74305DCDAF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85F14AAE-DC6A-400A-A0B8-1AA110D68DBF}" type="pres">
      <dgm:prSet presAssocID="{1BA8A4C2-C771-4F40-8A10-EA6918320317}" presName="centerShape" presStyleLbl="node0" presStyleIdx="0" presStyleCnt="1"/>
      <dgm:spPr/>
      <dgm:t>
        <a:bodyPr/>
        <a:lstStyle/>
        <a:p>
          <a:endParaRPr lang="it-IT"/>
        </a:p>
      </dgm:t>
    </dgm:pt>
    <dgm:pt modelId="{4A7BAAE6-484A-42A0-A870-345A9463D141}" type="pres">
      <dgm:prSet presAssocID="{70B0065E-79B8-4E78-ABCB-EE2CAB194B12}" presName="parTrans" presStyleLbl="bgSibTrans2D1" presStyleIdx="0" presStyleCnt="2"/>
      <dgm:spPr/>
      <dgm:t>
        <a:bodyPr/>
        <a:lstStyle/>
        <a:p>
          <a:endParaRPr lang="it-IT"/>
        </a:p>
      </dgm:t>
    </dgm:pt>
    <dgm:pt modelId="{4E8A54F3-BBD1-41FC-97C4-543C2DFB44C3}" type="pres">
      <dgm:prSet presAssocID="{1BEBB8F0-81DF-4BDC-B220-A9BAF1307E87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8753DEF8-B726-4B2F-B9E0-B88CD8D9CBEA}" type="pres">
      <dgm:prSet presAssocID="{220AD406-7FAF-49D4-BAC8-CD61C7BD1841}" presName="parTrans" presStyleLbl="bgSibTrans2D1" presStyleIdx="1" presStyleCnt="2"/>
      <dgm:spPr/>
      <dgm:t>
        <a:bodyPr/>
        <a:lstStyle/>
        <a:p>
          <a:endParaRPr lang="it-IT"/>
        </a:p>
      </dgm:t>
    </dgm:pt>
    <dgm:pt modelId="{8551C7D4-A14E-41E9-8FEC-7143F5AB2DBA}" type="pres">
      <dgm:prSet presAssocID="{EDBCE62D-AD15-4A69-AB18-1249AD14C301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27F0DAE3-A351-4B4A-9720-D3AF5E88869B}" srcId="{1BA8A4C2-C771-4F40-8A10-EA6918320317}" destId="{1BEBB8F0-81DF-4BDC-B220-A9BAF1307E87}" srcOrd="0" destOrd="0" parTransId="{70B0065E-79B8-4E78-ABCB-EE2CAB194B12}" sibTransId="{1A45F7AB-E609-4342-96E9-2779F1788B1E}"/>
    <dgm:cxn modelId="{EA0FDE3B-6CBB-4D25-BDAB-772586A728CB}" type="presOf" srcId="{220AD406-7FAF-49D4-BAC8-CD61C7BD1841}" destId="{8753DEF8-B726-4B2F-B9E0-B88CD8D9CBEA}" srcOrd="0" destOrd="0" presId="urn:microsoft.com/office/officeart/2005/8/layout/radial4"/>
    <dgm:cxn modelId="{E7DD79E1-FFAF-43C1-B4FD-6EE7967AEBCD}" type="presOf" srcId="{1BA8A4C2-C771-4F40-8A10-EA6918320317}" destId="{85F14AAE-DC6A-400A-A0B8-1AA110D68DBF}" srcOrd="0" destOrd="0" presId="urn:microsoft.com/office/officeart/2005/8/layout/radial4"/>
    <dgm:cxn modelId="{9656B76C-6533-4233-B3C8-CB4A8B373819}" srcId="{50C6272B-3660-4C82-BBD6-1E74305DCDAF}" destId="{1BA8A4C2-C771-4F40-8A10-EA6918320317}" srcOrd="0" destOrd="0" parTransId="{C66699AC-2711-4B2B-85BB-E947B6DADFD3}" sibTransId="{04823E39-994D-44BF-A60F-F222B9A83657}"/>
    <dgm:cxn modelId="{7072586D-179C-4C6B-A106-F4D925205AAD}" type="presOf" srcId="{1BEBB8F0-81DF-4BDC-B220-A9BAF1307E87}" destId="{4E8A54F3-BBD1-41FC-97C4-543C2DFB44C3}" srcOrd="0" destOrd="0" presId="urn:microsoft.com/office/officeart/2005/8/layout/radial4"/>
    <dgm:cxn modelId="{B989574E-4798-4E5A-9BEA-C375508FF67B}" type="presOf" srcId="{70B0065E-79B8-4E78-ABCB-EE2CAB194B12}" destId="{4A7BAAE6-484A-42A0-A870-345A9463D141}" srcOrd="0" destOrd="0" presId="urn:microsoft.com/office/officeart/2005/8/layout/radial4"/>
    <dgm:cxn modelId="{A4ABC1D4-B6F8-4CB2-AAFB-48BCEBA68067}" type="presOf" srcId="{EDBCE62D-AD15-4A69-AB18-1249AD14C301}" destId="{8551C7D4-A14E-41E9-8FEC-7143F5AB2DBA}" srcOrd="0" destOrd="0" presId="urn:microsoft.com/office/officeart/2005/8/layout/radial4"/>
    <dgm:cxn modelId="{E2F0FA74-70E4-42DD-92EB-CE393BCF9BFA}" type="presOf" srcId="{50C6272B-3660-4C82-BBD6-1E74305DCDAF}" destId="{DF6DEDB4-B03E-4B7D-94DC-23923597B1B0}" srcOrd="0" destOrd="0" presId="urn:microsoft.com/office/officeart/2005/8/layout/radial4"/>
    <dgm:cxn modelId="{4A212FB9-8889-40E6-AFC5-47A0BB3FEDD0}" srcId="{1BA8A4C2-C771-4F40-8A10-EA6918320317}" destId="{EDBCE62D-AD15-4A69-AB18-1249AD14C301}" srcOrd="1" destOrd="0" parTransId="{220AD406-7FAF-49D4-BAC8-CD61C7BD1841}" sibTransId="{4A4A1B17-78A9-48CB-BDF0-F8CB826FD21D}"/>
    <dgm:cxn modelId="{241921E8-5DC4-4C94-AF31-7D7796FD4D1D}" type="presParOf" srcId="{DF6DEDB4-B03E-4B7D-94DC-23923597B1B0}" destId="{85F14AAE-DC6A-400A-A0B8-1AA110D68DBF}" srcOrd="0" destOrd="0" presId="urn:microsoft.com/office/officeart/2005/8/layout/radial4"/>
    <dgm:cxn modelId="{FE5492CB-16B0-4B3D-BC01-795B51E15AFE}" type="presParOf" srcId="{DF6DEDB4-B03E-4B7D-94DC-23923597B1B0}" destId="{4A7BAAE6-484A-42A0-A870-345A9463D141}" srcOrd="1" destOrd="0" presId="urn:microsoft.com/office/officeart/2005/8/layout/radial4"/>
    <dgm:cxn modelId="{7FD112DD-EDD0-4786-BF74-71E7DD039D17}" type="presParOf" srcId="{DF6DEDB4-B03E-4B7D-94DC-23923597B1B0}" destId="{4E8A54F3-BBD1-41FC-97C4-543C2DFB44C3}" srcOrd="2" destOrd="0" presId="urn:microsoft.com/office/officeart/2005/8/layout/radial4"/>
    <dgm:cxn modelId="{09C5E0EB-5B85-4D7A-B681-536538979B2A}" type="presParOf" srcId="{DF6DEDB4-B03E-4B7D-94DC-23923597B1B0}" destId="{8753DEF8-B726-4B2F-B9E0-B88CD8D9CBEA}" srcOrd="3" destOrd="0" presId="urn:microsoft.com/office/officeart/2005/8/layout/radial4"/>
    <dgm:cxn modelId="{2A741C79-BAAD-4EEC-B2DB-8AAB83B9BA06}" type="presParOf" srcId="{DF6DEDB4-B03E-4B7D-94DC-23923597B1B0}" destId="{8551C7D4-A14E-41E9-8FEC-7143F5AB2DBA}" srcOrd="4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5F14AAE-DC6A-400A-A0B8-1AA110D68DBF}">
      <dsp:nvSpPr>
        <dsp:cNvPr id="0" name=""/>
        <dsp:cNvSpPr/>
      </dsp:nvSpPr>
      <dsp:spPr>
        <a:xfrm>
          <a:off x="2816066" y="1815818"/>
          <a:ext cx="2597467" cy="2597467"/>
        </a:xfrm>
        <a:prstGeom prst="ellipse">
          <a:avLst/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kern="1200" dirty="0" smtClean="0"/>
            <a:t>I paesi industrializzati  (USA, Canada, Giappone, </a:t>
          </a:r>
          <a:r>
            <a:rPr lang="it-IT" sz="1800" kern="1200" dirty="0" err="1" smtClean="0"/>
            <a:t>Oceania</a:t>
          </a:r>
          <a:r>
            <a:rPr lang="it-IT" sz="1800" kern="1200" dirty="0" smtClean="0"/>
            <a:t>) devono ridurre la loro impronta ecologica</a:t>
          </a:r>
          <a:endParaRPr lang="it-IT" sz="1800" kern="1200" dirty="0"/>
        </a:p>
      </dsp:txBody>
      <dsp:txXfrm>
        <a:off x="2816066" y="1815818"/>
        <a:ext cx="2597467" cy="2597467"/>
      </dsp:txXfrm>
    </dsp:sp>
    <dsp:sp modelId="{4A7BAAE6-484A-42A0-A870-345A9463D141}">
      <dsp:nvSpPr>
        <dsp:cNvPr id="0" name=""/>
        <dsp:cNvSpPr/>
      </dsp:nvSpPr>
      <dsp:spPr>
        <a:xfrm rot="12900000">
          <a:off x="1048123" y="1329610"/>
          <a:ext cx="2092257" cy="740278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8A54F3-BBD1-41FC-97C4-543C2DFB44C3}">
      <dsp:nvSpPr>
        <dsp:cNvPr id="0" name=""/>
        <dsp:cNvSpPr/>
      </dsp:nvSpPr>
      <dsp:spPr>
        <a:xfrm>
          <a:off x="3516" y="112676"/>
          <a:ext cx="2467594" cy="1974075"/>
        </a:xfrm>
        <a:prstGeom prst="roundRect">
          <a:avLst>
            <a:gd name="adj" fmla="val 10000"/>
          </a:avLst>
        </a:prstGeom>
        <a:solidFill>
          <a:schemeClr val="accent6"/>
        </a:solidFill>
        <a:ln w="25400" cap="flat" cmpd="sng" algn="ctr">
          <a:solidFill>
            <a:schemeClr val="accent6">
              <a:shade val="50000"/>
            </a:schemeClr>
          </a:solidFill>
          <a:prstDash val="solid"/>
        </a:ln>
        <a:effectLst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40005" tIns="40005" rIns="40005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100" kern="1200" dirty="0" smtClean="0"/>
            <a:t>L’impronta ecologica dell’umanità è superiore a quanto la Terra può sostenere</a:t>
          </a:r>
          <a:endParaRPr lang="it-IT" sz="2100" kern="1200" dirty="0"/>
        </a:p>
      </dsp:txBody>
      <dsp:txXfrm>
        <a:off x="3516" y="112676"/>
        <a:ext cx="2467594" cy="1974075"/>
      </dsp:txXfrm>
    </dsp:sp>
    <dsp:sp modelId="{8753DEF8-B726-4B2F-B9E0-B88CD8D9CBEA}">
      <dsp:nvSpPr>
        <dsp:cNvPr id="0" name=""/>
        <dsp:cNvSpPr/>
      </dsp:nvSpPr>
      <dsp:spPr>
        <a:xfrm rot="19500000">
          <a:off x="5089219" y="1329610"/>
          <a:ext cx="2092257" cy="740278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551C7D4-A14E-41E9-8FEC-7143F5AB2DBA}">
      <dsp:nvSpPr>
        <dsp:cNvPr id="0" name=""/>
        <dsp:cNvSpPr/>
      </dsp:nvSpPr>
      <dsp:spPr>
        <a:xfrm>
          <a:off x="5758489" y="112676"/>
          <a:ext cx="2467594" cy="1974075"/>
        </a:xfrm>
        <a:prstGeom prst="roundRect">
          <a:avLst>
            <a:gd name="adj" fmla="val 10000"/>
          </a:avLst>
        </a:prstGeom>
        <a:solidFill>
          <a:schemeClr val="accent3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dsp:style>
      <dsp:txBody>
        <a:bodyPr spcFirstLastPara="0" vert="horz" wrap="square" lIns="40005" tIns="40005" rIns="40005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100" kern="1200" dirty="0" smtClean="0"/>
            <a:t>I paesi poveri devono svilupparsi e hanno un’ impronta ecologica inferiore a quella che spetterebbe loro</a:t>
          </a:r>
          <a:endParaRPr lang="it-IT" sz="2100" kern="1200" dirty="0"/>
        </a:p>
      </dsp:txBody>
      <dsp:txXfrm>
        <a:off x="5758489" y="112676"/>
        <a:ext cx="2467594" cy="19740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34563" cy="344091"/>
          </a:xfrm>
          <a:prstGeom prst="rect">
            <a:avLst/>
          </a:prstGeom>
        </p:spPr>
        <p:txBody>
          <a:bodyPr vert="horz" lIns="96478" tIns="48239" rIns="96478" bIns="48239" rtlCol="0"/>
          <a:lstStyle>
            <a:lvl1pPr algn="l">
              <a:defRPr sz="13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5665960" y="0"/>
            <a:ext cx="4334563" cy="344091"/>
          </a:xfrm>
          <a:prstGeom prst="rect">
            <a:avLst/>
          </a:prstGeom>
        </p:spPr>
        <p:txBody>
          <a:bodyPr vert="horz" lIns="96478" tIns="48239" rIns="96478" bIns="48239" rtlCol="0"/>
          <a:lstStyle>
            <a:lvl1pPr algn="r">
              <a:defRPr sz="1300"/>
            </a:lvl1pPr>
          </a:lstStyle>
          <a:p>
            <a:fld id="{09420D55-F7AB-4A44-AA37-1F528DB4B629}" type="datetimeFigureOut">
              <a:rPr lang="it-IT" smtClean="0"/>
              <a:pPr/>
              <a:t>20/11/2013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6536528"/>
            <a:ext cx="4334563" cy="344091"/>
          </a:xfrm>
          <a:prstGeom prst="rect">
            <a:avLst/>
          </a:prstGeom>
        </p:spPr>
        <p:txBody>
          <a:bodyPr vert="horz" lIns="96478" tIns="48239" rIns="96478" bIns="48239" rtlCol="0" anchor="b"/>
          <a:lstStyle>
            <a:lvl1pPr algn="l">
              <a:defRPr sz="13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5665960" y="6536528"/>
            <a:ext cx="4334563" cy="344091"/>
          </a:xfrm>
          <a:prstGeom prst="rect">
            <a:avLst/>
          </a:prstGeom>
        </p:spPr>
        <p:txBody>
          <a:bodyPr vert="horz" lIns="96478" tIns="48239" rIns="96478" bIns="48239" rtlCol="0" anchor="b"/>
          <a:lstStyle>
            <a:lvl1pPr algn="r">
              <a:defRPr sz="1300"/>
            </a:lvl1pPr>
          </a:lstStyle>
          <a:p>
            <a:fld id="{74D02308-AA4D-4983-BF14-A1988BB9159D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33875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5665788" y="0"/>
            <a:ext cx="4335462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D13462-8312-41A2-BE26-0D155F9FC509}" type="datetimeFigureOut">
              <a:rPr lang="it-IT" smtClean="0"/>
              <a:pPr/>
              <a:t>20/11/2013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279775" y="515938"/>
            <a:ext cx="3443288" cy="2581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1000125" y="3268663"/>
            <a:ext cx="8002588" cy="30972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6535738"/>
            <a:ext cx="4333875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5665788" y="6535738"/>
            <a:ext cx="4335462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2DAE30-8B0E-422D-B83B-E852EFADC924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3541D-64F1-4161-BFB3-CD2CCB349B6D}" type="datetimeFigureOut">
              <a:rPr lang="it-IT" smtClean="0"/>
              <a:pPr/>
              <a:t>20/11/2013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E2BDC-367A-467B-83D0-F5874854EC2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3541D-64F1-4161-BFB3-CD2CCB349B6D}" type="datetimeFigureOut">
              <a:rPr lang="it-IT" smtClean="0"/>
              <a:pPr/>
              <a:t>20/11/2013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E2BDC-367A-467B-83D0-F5874854EC2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3541D-64F1-4161-BFB3-CD2CCB349B6D}" type="datetimeFigureOut">
              <a:rPr lang="it-IT" smtClean="0"/>
              <a:pPr/>
              <a:t>20/11/2013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E2BDC-367A-467B-83D0-F5874854EC2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3541D-64F1-4161-BFB3-CD2CCB349B6D}" type="datetimeFigureOut">
              <a:rPr lang="it-IT" smtClean="0"/>
              <a:pPr/>
              <a:t>20/11/2013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E2BDC-367A-467B-83D0-F5874854EC2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3541D-64F1-4161-BFB3-CD2CCB349B6D}" type="datetimeFigureOut">
              <a:rPr lang="it-IT" smtClean="0"/>
              <a:pPr/>
              <a:t>20/11/2013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E2BDC-367A-467B-83D0-F5874854EC2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3541D-64F1-4161-BFB3-CD2CCB349B6D}" type="datetimeFigureOut">
              <a:rPr lang="it-IT" smtClean="0"/>
              <a:pPr/>
              <a:t>20/11/2013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E2BDC-367A-467B-83D0-F5874854EC2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3541D-64F1-4161-BFB3-CD2CCB349B6D}" type="datetimeFigureOut">
              <a:rPr lang="it-IT" smtClean="0"/>
              <a:pPr/>
              <a:t>20/11/2013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E2BDC-367A-467B-83D0-F5874854EC2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3541D-64F1-4161-BFB3-CD2CCB349B6D}" type="datetimeFigureOut">
              <a:rPr lang="it-IT" smtClean="0"/>
              <a:pPr/>
              <a:t>20/11/2013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E2BDC-367A-467B-83D0-F5874854EC2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3541D-64F1-4161-BFB3-CD2CCB349B6D}" type="datetimeFigureOut">
              <a:rPr lang="it-IT" smtClean="0"/>
              <a:pPr/>
              <a:t>20/11/2013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E2BDC-367A-467B-83D0-F5874854EC2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3541D-64F1-4161-BFB3-CD2CCB349B6D}" type="datetimeFigureOut">
              <a:rPr lang="it-IT" smtClean="0"/>
              <a:pPr/>
              <a:t>20/11/2013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E2BDC-367A-467B-83D0-F5874854EC2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3541D-64F1-4161-BFB3-CD2CCB349B6D}" type="datetimeFigureOut">
              <a:rPr lang="it-IT" smtClean="0"/>
              <a:pPr/>
              <a:t>20/11/2013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E2BDC-367A-467B-83D0-F5874854EC2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93541D-64F1-4161-BFB3-CD2CCB349B6D}" type="datetimeFigureOut">
              <a:rPr lang="it-IT" smtClean="0"/>
              <a:pPr/>
              <a:t>20/11/2013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0E2BDC-367A-467B-83D0-F5874854EC26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9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it.wikipedia.org/wiki/Terra" TargetMode="External"/><Relationship Id="rId2" Type="http://schemas.openxmlformats.org/officeDocument/2006/relationships/hyperlink" Target="http://it.wikipedia.org/wiki/Indicatore_(controllo_di_gestione)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b="1" dirty="0" smtClean="0"/>
              <a:t>L’UOMO SULLA TERRA:</a:t>
            </a:r>
            <a:br>
              <a:rPr lang="it-IT" b="1" dirty="0" smtClean="0"/>
            </a:br>
            <a:r>
              <a:rPr lang="it-IT" b="1" dirty="0" smtClean="0"/>
              <a:t>I PROBLEMI AMBIENTALI</a:t>
            </a:r>
            <a:endParaRPr lang="it-IT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solidFill>
                  <a:schemeClr val="accent6">
                    <a:lumMod val="75000"/>
                  </a:schemeClr>
                </a:solidFill>
              </a:rPr>
              <a:t>L’impronta ecologica nel mondo</a:t>
            </a:r>
            <a:endParaRPr lang="it-IT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it-IT" dirty="0" smtClean="0"/>
              <a:t>Globalmente nel mondo l’impronta ecologica è di </a:t>
            </a:r>
            <a:r>
              <a:rPr lang="it-IT" b="1" dirty="0" smtClean="0">
                <a:solidFill>
                  <a:schemeClr val="accent6">
                    <a:lumMod val="75000"/>
                  </a:schemeClr>
                </a:solidFill>
              </a:rPr>
              <a:t>2,3 ha (ettari) a testa</a:t>
            </a:r>
            <a:r>
              <a:rPr lang="it-IT" dirty="0" smtClean="0"/>
              <a:t>, mentre la disponibilità della Terra è di </a:t>
            </a:r>
            <a:r>
              <a:rPr lang="it-IT" b="1" dirty="0" smtClean="0">
                <a:solidFill>
                  <a:srgbClr val="FF0000"/>
                </a:solidFill>
              </a:rPr>
              <a:t>1,8 ha (ettari) per persona</a:t>
            </a:r>
            <a:r>
              <a:rPr lang="it-IT" dirty="0" smtClean="0"/>
              <a:t>.</a:t>
            </a:r>
          </a:p>
          <a:p>
            <a:r>
              <a:rPr lang="it-IT" dirty="0" smtClean="0"/>
              <a:t>Per dare risposta a questa mancanza di risorse ambientale, l’energia e le materie prime vengono spostate da una zona all’altra del pianeta, ma sono SOLUZIONI PROVVISORIE.</a:t>
            </a:r>
          </a:p>
          <a:p>
            <a:r>
              <a:rPr lang="it-IT" dirty="0" smtClean="0"/>
              <a:t>Le risorse vanno intrecciate coi bisogni e questi oggi sono assai superiori a quelli di 100 anni fa.</a:t>
            </a:r>
          </a:p>
          <a:p>
            <a:r>
              <a:rPr lang="it-IT" dirty="0" smtClean="0"/>
              <a:t>Allora si viveva senza riscaldamento, auto ed elettricità, mentre oggi l’80% delle risorse è usato dal 20% delle persone, ovviamente nei Paesi industrializzati.</a:t>
            </a:r>
            <a:endParaRPr lang="it-IT" dirty="0"/>
          </a:p>
        </p:txBody>
      </p:sp>
    </p:spTree>
    <p:extLst>
      <p:ext uri="{BB962C8B-B14F-4D97-AF65-F5344CB8AC3E}">
        <p14:creationId xmlns="" xmlns:p14="http://schemas.microsoft.com/office/powerpoint/2010/main" val="795190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Quante Terre occorrono?</a:t>
            </a:r>
            <a:endParaRPr lang="it-IT" dirty="0"/>
          </a:p>
        </p:txBody>
      </p:sp>
      <p:pic>
        <p:nvPicPr>
          <p:cNvPr id="4" name="Segnaposto contenuto 3" descr="terra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749874"/>
            <a:ext cx="8229600" cy="4226615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schem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844824"/>
            <a:ext cx="8229600" cy="3672408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solidFill>
                  <a:srgbClr val="FF0000"/>
                </a:solidFill>
              </a:rPr>
              <a:t>BIODIVERSITA’</a:t>
            </a:r>
            <a:endParaRPr lang="it-IT" b="1" dirty="0">
              <a:solidFill>
                <a:srgbClr val="FF0000"/>
              </a:solidFill>
            </a:endParaRPr>
          </a:p>
        </p:txBody>
      </p:sp>
      <p:pic>
        <p:nvPicPr>
          <p:cNvPr id="8" name="Segnaposto contenuto 7" descr="biodiversità1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916832"/>
            <a:ext cx="2664296" cy="2863205"/>
          </a:xfrm>
        </p:spPr>
      </p:pic>
      <p:pic>
        <p:nvPicPr>
          <p:cNvPr id="10" name="Segnaposto contenuto 9" descr="biodiversità.pn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3203848" y="1412776"/>
            <a:ext cx="5544616" cy="46085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/>
              <a:t>B</a:t>
            </a:r>
            <a:r>
              <a:rPr lang="it-IT" b="1" dirty="0" smtClean="0"/>
              <a:t>iodiversità</a:t>
            </a:r>
            <a:endParaRPr lang="it-IT" dirty="0"/>
          </a:p>
        </p:txBody>
      </p:sp>
      <p:sp>
        <p:nvSpPr>
          <p:cNvPr id="9" name="Segnaposto contenuto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L'espressione italiana deriva dal termine inglese </a:t>
            </a:r>
            <a:r>
              <a:rPr lang="it-IT" b="1" i="1" dirty="0" err="1" smtClean="0">
                <a:solidFill>
                  <a:srgbClr val="FF0000"/>
                </a:solidFill>
              </a:rPr>
              <a:t>biodiversity</a:t>
            </a:r>
            <a:r>
              <a:rPr lang="it-IT" b="1" i="1" dirty="0" smtClean="0">
                <a:solidFill>
                  <a:srgbClr val="FF0000"/>
                </a:solidFill>
              </a:rPr>
              <a:t> </a:t>
            </a:r>
            <a:r>
              <a:rPr lang="it-IT" dirty="0" smtClean="0"/>
              <a:t>che si può rendere in italiano con </a:t>
            </a:r>
            <a:r>
              <a:rPr lang="it-IT" b="1" i="1" dirty="0" err="1" smtClean="0">
                <a:solidFill>
                  <a:srgbClr val="FF0000"/>
                </a:solidFill>
              </a:rPr>
              <a:t>biovarietà</a:t>
            </a:r>
            <a:r>
              <a:rPr lang="it-IT" i="1" dirty="0" smtClean="0">
                <a:solidFill>
                  <a:srgbClr val="FF0000"/>
                </a:solidFill>
              </a:rPr>
              <a:t> </a:t>
            </a:r>
            <a:r>
              <a:rPr lang="it-IT" dirty="0" smtClean="0"/>
              <a:t>o </a:t>
            </a:r>
            <a:r>
              <a:rPr lang="it-IT" b="1" i="1" dirty="0" smtClean="0">
                <a:solidFill>
                  <a:srgbClr val="FF0000"/>
                </a:solidFill>
              </a:rPr>
              <a:t>varietà della vita presente sul pianeta.</a:t>
            </a:r>
          </a:p>
          <a:p>
            <a:r>
              <a:rPr lang="it-IT" dirty="0" smtClean="0"/>
              <a:t>Per </a:t>
            </a:r>
            <a:r>
              <a:rPr lang="it-IT" b="1" dirty="0" smtClean="0"/>
              <a:t>biodiversità</a:t>
            </a:r>
            <a:r>
              <a:rPr lang="it-IT" dirty="0" smtClean="0"/>
              <a:t> si intende </a:t>
            </a:r>
            <a:r>
              <a:rPr lang="it-IT" u="sng" dirty="0" smtClean="0"/>
              <a:t>l'insieme di tutte le specie vegetali e animali geneticamente diverse presenti sulla Terra.</a:t>
            </a:r>
            <a:endParaRPr lang="it-IT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contenuto 6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>
            <a:normAutofit fontScale="92500"/>
          </a:bodyPr>
          <a:lstStyle/>
          <a:p>
            <a:r>
              <a:rPr lang="it-IT" dirty="0" smtClean="0"/>
              <a:t>La sopravvivenza delle specie animali e vegetali che vivono in un determinato ecosistema dipende </a:t>
            </a:r>
            <a:r>
              <a:rPr lang="it-IT" dirty="0" smtClean="0"/>
              <a:t>dal mantenimento delle </a:t>
            </a:r>
            <a:r>
              <a:rPr lang="it-IT" dirty="0" smtClean="0"/>
              <a:t>sue condizioni </a:t>
            </a:r>
            <a:r>
              <a:rPr lang="it-IT" dirty="0" smtClean="0"/>
              <a:t>ambientali, climatiche, pedologiche  (del suolo).</a:t>
            </a:r>
          </a:p>
          <a:p>
            <a:r>
              <a:rPr lang="it-IT" dirty="0" smtClean="0"/>
              <a:t>Gli ecosistemi che presentano un maggior grado di diversità sono le foreste equatoriali e tropicali</a:t>
            </a:r>
            <a:r>
              <a:rPr lang="it-IT" dirty="0" smtClean="0"/>
              <a:t>.</a:t>
            </a:r>
          </a:p>
          <a:p>
            <a:r>
              <a:rPr lang="it-IT" dirty="0" smtClean="0"/>
              <a:t>Attualmente, a </a:t>
            </a:r>
            <a:r>
              <a:rPr lang="it-IT" b="1" dirty="0" smtClean="0">
                <a:solidFill>
                  <a:srgbClr val="FF0000"/>
                </a:solidFill>
              </a:rPr>
              <a:t>causa della pressione dell’uomo sull’ambiente</a:t>
            </a:r>
            <a:r>
              <a:rPr lang="it-IT" dirty="0" smtClean="0"/>
              <a:t>, la perdita della biodiversità si è accelerata.</a:t>
            </a:r>
          </a:p>
          <a:p>
            <a:r>
              <a:rPr lang="it-IT" dirty="0" smtClean="0"/>
              <a:t>Ci sono </a:t>
            </a:r>
            <a:r>
              <a:rPr lang="it-IT" b="1" dirty="0" smtClean="0">
                <a:solidFill>
                  <a:srgbClr val="FF0000"/>
                </a:solidFill>
              </a:rPr>
              <a:t>12.000</a:t>
            </a:r>
            <a:r>
              <a:rPr lang="it-IT" dirty="0" smtClean="0"/>
              <a:t> </a:t>
            </a:r>
            <a:r>
              <a:rPr lang="it-IT" b="1" dirty="0" smtClean="0">
                <a:solidFill>
                  <a:srgbClr val="FF0000"/>
                </a:solidFill>
              </a:rPr>
              <a:t>specie a rischio </a:t>
            </a:r>
            <a:r>
              <a:rPr lang="it-IT" dirty="0" smtClean="0"/>
              <a:t>(12% uccelli, 13% piante, 25% </a:t>
            </a:r>
            <a:r>
              <a:rPr lang="it-IT" dirty="0" smtClean="0"/>
              <a:t>mammiferi)</a:t>
            </a:r>
            <a:endParaRPr lang="it-IT" dirty="0" smtClean="0"/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it-IT" sz="3600" b="1" dirty="0" smtClean="0"/>
              <a:t>STRESS IDRICO E MANCANZA </a:t>
            </a:r>
            <a:r>
              <a:rPr lang="it-IT" sz="3600" b="1" dirty="0" err="1" smtClean="0"/>
              <a:t>D’ACQUA</a:t>
            </a:r>
            <a:endParaRPr lang="it-IT" sz="3600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it-IT" dirty="0" smtClean="0"/>
              <a:t>L’acqua dolce è una risorsa fondamentale per la vita del genere umano (bere, coltivare, allevare animali, igiene personale e ambientale, processi artigianali o industriali)</a:t>
            </a:r>
          </a:p>
          <a:p>
            <a:r>
              <a:rPr lang="it-IT" dirty="0" smtClean="0"/>
              <a:t>L’acqua è presente in quantità costanti sul pianeta: il suo ciclo ne garantisce il continuo ricambio.</a:t>
            </a:r>
          </a:p>
          <a:p>
            <a:r>
              <a:rPr lang="it-IT" dirty="0" smtClean="0"/>
              <a:t>NON TUTTE LE REGIONI DELLA TERRA, PERO’, HANNO ACCESSO ALLA STESSA QUANTITA’ </a:t>
            </a:r>
            <a:r>
              <a:rPr lang="it-IT" dirty="0" err="1" smtClean="0"/>
              <a:t>D’ACQUA</a:t>
            </a:r>
            <a:endParaRPr lang="it-IT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/>
              <a:t>L’acqua sulla Terra</a:t>
            </a:r>
            <a:endParaRPr lang="it-IT" b="1" dirty="0"/>
          </a:p>
        </p:txBody>
      </p:sp>
      <p:pic>
        <p:nvPicPr>
          <p:cNvPr id="4" name="Segnaposto contenuto 3" descr="Acqua1-e133555825963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1844824"/>
            <a:ext cx="6552728" cy="4032447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/>
              <a:t>Le risorse idriche sulla Terra</a:t>
            </a:r>
            <a:endParaRPr lang="it-IT" b="1" dirty="0"/>
          </a:p>
        </p:txBody>
      </p:sp>
      <p:sp>
        <p:nvSpPr>
          <p:cNvPr id="6" name="Segnaposto contenuto 5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82752" cy="4525963"/>
          </a:xfrm>
        </p:spPr>
        <p:txBody>
          <a:bodyPr>
            <a:normAutofit fontScale="92500" lnSpcReduction="20000"/>
          </a:bodyPr>
          <a:lstStyle/>
          <a:p>
            <a:r>
              <a:rPr lang="it-IT" dirty="0" smtClean="0"/>
              <a:t>Sono </a:t>
            </a:r>
            <a:r>
              <a:rPr lang="it-IT" b="1" i="1" dirty="0" smtClean="0">
                <a:solidFill>
                  <a:srgbClr val="00B0F0"/>
                </a:solidFill>
              </a:rPr>
              <a:t>molto ricche di acqua</a:t>
            </a:r>
            <a:r>
              <a:rPr lang="it-IT" dirty="0" smtClean="0"/>
              <a:t>:</a:t>
            </a:r>
          </a:p>
          <a:p>
            <a:r>
              <a:rPr lang="it-IT" dirty="0" smtClean="0"/>
              <a:t>le regioni settentrionali dell’emisfero boreale</a:t>
            </a:r>
          </a:p>
          <a:p>
            <a:r>
              <a:rPr lang="it-IT" dirty="0" smtClean="0"/>
              <a:t>Le regioni equatoriali</a:t>
            </a:r>
          </a:p>
          <a:p>
            <a:r>
              <a:rPr lang="it-IT" dirty="0" smtClean="0"/>
              <a:t>Le zone poste lungo le rive dei grandi fiumi o dei grandi laghi.</a:t>
            </a:r>
          </a:p>
          <a:p>
            <a:r>
              <a:rPr lang="it-IT" dirty="0" smtClean="0"/>
              <a:t>Sono </a:t>
            </a:r>
            <a:r>
              <a:rPr lang="it-IT" b="1" i="1" dirty="0" smtClean="0">
                <a:solidFill>
                  <a:srgbClr val="00B0F0"/>
                </a:solidFill>
              </a:rPr>
              <a:t>povere di acqua</a:t>
            </a:r>
            <a:r>
              <a:rPr lang="it-IT" dirty="0" smtClean="0"/>
              <a:t>: le aree tropicali e le zone interne dei continenti</a:t>
            </a:r>
            <a:endParaRPr lang="it-IT" dirty="0"/>
          </a:p>
        </p:txBody>
      </p:sp>
      <p:pic>
        <p:nvPicPr>
          <p:cNvPr id="10" name="Segnaposto contenuto 9" descr="Fig6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211960" y="1484784"/>
            <a:ext cx="4932040" cy="4536504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it-IT" sz="2000" b="1" dirty="0" smtClean="0"/>
              <a:t>I</a:t>
            </a:r>
            <a:r>
              <a:rPr lang="it-IT" b="1" dirty="0" smtClean="0"/>
              <a:t> </a:t>
            </a:r>
            <a:r>
              <a:rPr lang="it-IT" sz="2000" b="1" dirty="0" smtClean="0"/>
              <a:t>CONSUMI </a:t>
            </a:r>
            <a:r>
              <a:rPr lang="it-IT" sz="2000" b="1" dirty="0" err="1" smtClean="0"/>
              <a:t>DI</a:t>
            </a:r>
            <a:r>
              <a:rPr lang="it-IT" sz="2000" b="1" dirty="0" smtClean="0"/>
              <a:t> ACQUA VARIANO MOLTO DA PAESE A PAESE, SECONDO LA DISPONIBILITA’ E IL TIPO </a:t>
            </a:r>
            <a:r>
              <a:rPr lang="it-IT" sz="2000" b="1" dirty="0" err="1" smtClean="0"/>
              <a:t>DI</a:t>
            </a:r>
            <a:r>
              <a:rPr lang="it-IT" sz="2000" b="1" dirty="0" smtClean="0"/>
              <a:t> ECONOMIA. </a:t>
            </a:r>
            <a:endParaRPr lang="it-IT" b="1" dirty="0"/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idx="1"/>
          </p:nvPr>
        </p:nvGraphicFramePr>
        <p:xfrm>
          <a:off x="457200" y="3140968"/>
          <a:ext cx="8229600" cy="3240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/>
              <a:t>L’UOMO E LE RISORSE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it-IT" dirty="0" smtClean="0"/>
              <a:t>L’uomo, per sopravvivere sulla Terra ha bisogno di sfruttarne le risorse.</a:t>
            </a:r>
          </a:p>
          <a:p>
            <a:r>
              <a:rPr lang="it-IT" dirty="0" smtClean="0"/>
              <a:t>Sono risorse :</a:t>
            </a:r>
          </a:p>
          <a:p>
            <a:pPr marL="514350" indent="-514350">
              <a:buFont typeface="Wingdings" pitchFamily="2" charset="2"/>
              <a:buChar char="v"/>
            </a:pPr>
            <a:r>
              <a:rPr lang="it-IT" dirty="0" smtClean="0"/>
              <a:t>la </a:t>
            </a:r>
            <a:r>
              <a:rPr lang="it-IT" b="1" dirty="0" smtClean="0">
                <a:solidFill>
                  <a:srgbClr val="FF0000"/>
                </a:solidFill>
              </a:rPr>
              <a:t>luce del sole </a:t>
            </a:r>
            <a:r>
              <a:rPr lang="it-IT" dirty="0" smtClean="0"/>
              <a:t>(ci scalda e permette alle piante di crescere)</a:t>
            </a:r>
          </a:p>
          <a:p>
            <a:pPr marL="514350" indent="-514350">
              <a:buFont typeface="Wingdings" pitchFamily="2" charset="2"/>
              <a:buChar char="v"/>
            </a:pPr>
            <a:r>
              <a:rPr lang="it-IT" dirty="0" smtClean="0"/>
              <a:t>la </a:t>
            </a:r>
            <a:r>
              <a:rPr lang="it-IT" b="1" dirty="0" smtClean="0">
                <a:solidFill>
                  <a:srgbClr val="FF0000"/>
                </a:solidFill>
              </a:rPr>
              <a:t>forza del vento</a:t>
            </a:r>
          </a:p>
          <a:p>
            <a:pPr marL="514350" indent="-514350">
              <a:buFont typeface="Wingdings" pitchFamily="2" charset="2"/>
              <a:buChar char="v"/>
            </a:pPr>
            <a:r>
              <a:rPr lang="it-IT" dirty="0" smtClean="0"/>
              <a:t>le </a:t>
            </a:r>
            <a:r>
              <a:rPr lang="it-IT" b="1" dirty="0" smtClean="0">
                <a:solidFill>
                  <a:srgbClr val="FF0000"/>
                </a:solidFill>
              </a:rPr>
              <a:t>piante</a:t>
            </a:r>
          </a:p>
          <a:p>
            <a:pPr marL="514350" indent="-514350">
              <a:buFont typeface="Wingdings" pitchFamily="2" charset="2"/>
              <a:buChar char="v"/>
            </a:pPr>
            <a:r>
              <a:rPr lang="it-IT" dirty="0" smtClean="0"/>
              <a:t>il </a:t>
            </a:r>
            <a:r>
              <a:rPr lang="it-IT" b="1" dirty="0" smtClean="0">
                <a:solidFill>
                  <a:srgbClr val="FF0000"/>
                </a:solidFill>
              </a:rPr>
              <a:t>suolo </a:t>
            </a:r>
          </a:p>
          <a:p>
            <a:pPr marL="514350" indent="-514350">
              <a:buFont typeface="Wingdings" pitchFamily="2" charset="2"/>
              <a:buChar char="v"/>
            </a:pPr>
            <a:r>
              <a:rPr lang="it-IT" dirty="0" smtClean="0"/>
              <a:t>l’</a:t>
            </a:r>
            <a:r>
              <a:rPr lang="it-IT" b="1" dirty="0" smtClean="0">
                <a:solidFill>
                  <a:srgbClr val="FF0000"/>
                </a:solidFill>
              </a:rPr>
              <a:t>acqua </a:t>
            </a:r>
          </a:p>
          <a:p>
            <a:pPr marL="514350" indent="-514350">
              <a:buFont typeface="Wingdings" pitchFamily="2" charset="2"/>
              <a:buChar char="v"/>
            </a:pPr>
            <a:r>
              <a:rPr lang="it-IT" dirty="0" smtClean="0"/>
              <a:t>i </a:t>
            </a:r>
            <a:r>
              <a:rPr lang="it-IT" b="1" dirty="0" smtClean="0">
                <a:solidFill>
                  <a:srgbClr val="FF0000"/>
                </a:solidFill>
              </a:rPr>
              <a:t>minerali</a:t>
            </a: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/>
              <a:t>L’uso dell’acqua</a:t>
            </a:r>
            <a:endParaRPr lang="it-IT" b="1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3563888" y="1600200"/>
            <a:ext cx="5122912" cy="4525963"/>
          </a:xfrm>
        </p:spPr>
        <p:txBody>
          <a:bodyPr>
            <a:noAutofit/>
          </a:bodyPr>
          <a:lstStyle/>
          <a:p>
            <a:r>
              <a:rPr lang="it-IT" sz="2400" dirty="0" smtClean="0"/>
              <a:t>Tuttavia, facendo un confronto, noteremo che nei Paesi più ricchi, la quantità d’acqua destinata agli usi domestici sale al 15%, mentre il restante 85% è diviso tra agricoltura e industria, nei Paesi più poveri, invece, la percentuale destinata all’agricoltura raggiunge il 92%, mentre quella utilizzata per gli usi domestici è il 5%, solo il 3% quella destinata all’agricoltura</a:t>
            </a:r>
            <a:endParaRPr lang="it-IT" sz="2400" dirty="0"/>
          </a:p>
        </p:txBody>
      </p:sp>
      <p:pic>
        <p:nvPicPr>
          <p:cNvPr id="5" name="Segnaposto contenuto 3" descr="acqua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988840"/>
            <a:ext cx="2696344" cy="3430091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solidFill>
                  <a:srgbClr val="00B0F0"/>
                </a:solidFill>
              </a:rPr>
              <a:t>Stress idrico</a:t>
            </a:r>
            <a:endParaRPr lang="it-IT" b="1" dirty="0">
              <a:solidFill>
                <a:srgbClr val="00B0F0"/>
              </a:solidFill>
            </a:endParaRPr>
          </a:p>
        </p:txBody>
      </p:sp>
      <p:pic>
        <p:nvPicPr>
          <p:cNvPr id="5" name="Segnaposto contenuto 4" descr="bambino del biafra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842962" y="2120106"/>
            <a:ext cx="3267075" cy="3486150"/>
          </a:xfrm>
        </p:spPr>
      </p:pic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it-IT" dirty="0" smtClean="0"/>
              <a:t>Nei luoghi in cui il consumo di acqua è superiore alla disponibilità locale, si verifica uno </a:t>
            </a:r>
            <a:r>
              <a:rPr lang="it-IT" b="1" i="1" dirty="0" smtClean="0">
                <a:solidFill>
                  <a:srgbClr val="00B0F0"/>
                </a:solidFill>
              </a:rPr>
              <a:t>stress idrico.</a:t>
            </a:r>
          </a:p>
          <a:p>
            <a:r>
              <a:rPr lang="it-IT" dirty="0" smtClean="0"/>
              <a:t>A volte esso è generato da una cattiva gestione della risorsa da parte dell’uomo: coltivazione di piante non adatte alle condizioni ambientali</a:t>
            </a:r>
          </a:p>
          <a:p>
            <a:r>
              <a:rPr lang="it-IT" dirty="0" smtClean="0"/>
              <a:t>Impianti di irrigazione difettosi</a:t>
            </a:r>
          </a:p>
          <a:p>
            <a:r>
              <a:rPr lang="it-IT" dirty="0" smtClean="0"/>
              <a:t>Spreco in ambito domestico</a:t>
            </a:r>
            <a:endParaRPr lang="it-IT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“ACQUA VIRTUALE”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it-IT" dirty="0" smtClean="0"/>
              <a:t>Alcuni studiosi hanno calcolato quanta acqua è necessario prelevare dalle riserve planetarie per produrre i beni di consumo più diversi:</a:t>
            </a:r>
          </a:p>
          <a:p>
            <a:r>
              <a:rPr lang="it-IT" dirty="0" smtClean="0"/>
              <a:t>per produrre un litro di succo di frutta si prelevano 22 litri d’acqua</a:t>
            </a:r>
          </a:p>
          <a:p>
            <a:r>
              <a:rPr lang="it-IT" dirty="0" smtClean="0"/>
              <a:t>per produrre 1kg di carne di manzo se ne consumano 22000!</a:t>
            </a:r>
          </a:p>
          <a:p>
            <a:r>
              <a:rPr lang="it-IT" dirty="0" smtClean="0"/>
              <a:t>Può essere utile sapere che, acquistando molti beni stiamo in realtà acquistando anche grandi quantitativi di acqua virtuale, ovvero quella che è stata necessaria per produrli. </a:t>
            </a:r>
            <a:r>
              <a:rPr lang="it-IT" sz="2400" dirty="0" smtClean="0"/>
              <a:t>(da Tarsia, Sala, Livingstone, Garzanti scuola)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it-IT" sz="3200" b="1" dirty="0" smtClean="0"/>
              <a:t>La </a:t>
            </a:r>
            <a:r>
              <a:rPr lang="it-IT" sz="3200" b="1" dirty="0" smtClean="0">
                <a:solidFill>
                  <a:srgbClr val="FF0000"/>
                </a:solidFill>
              </a:rPr>
              <a:t>deforestazione</a:t>
            </a:r>
            <a:r>
              <a:rPr lang="it-IT" sz="3200" b="1" dirty="0" smtClean="0"/>
              <a:t>= disboscare, tagliare completamente un bosco o sfoltirlo</a:t>
            </a:r>
            <a:endParaRPr lang="it-IT" sz="3200" b="1" dirty="0"/>
          </a:p>
        </p:txBody>
      </p:sp>
      <p:sp>
        <p:nvSpPr>
          <p:cNvPr id="6" name="Segnaposto contenuto 5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77500" lnSpcReduction="20000"/>
          </a:bodyPr>
          <a:lstStyle/>
          <a:p>
            <a:r>
              <a:rPr lang="it-IT" dirty="0" smtClean="0"/>
              <a:t>Ogni anno scompaiono 90.000 kmq di foresta (superficie estesa quanto il Portogallo)</a:t>
            </a:r>
          </a:p>
          <a:p>
            <a:r>
              <a:rPr lang="it-IT" dirty="0" smtClean="0"/>
              <a:t>La deforestazione colpisce soprattutto le </a:t>
            </a:r>
            <a:r>
              <a:rPr lang="it-IT" b="1" dirty="0" smtClean="0">
                <a:solidFill>
                  <a:srgbClr val="00B050"/>
                </a:solidFill>
              </a:rPr>
              <a:t>foreste pluviali dell’Amazzonia, dell’Indonesia e dell’Africa.</a:t>
            </a:r>
          </a:p>
          <a:p>
            <a:r>
              <a:rPr lang="it-IT" dirty="0" smtClean="0"/>
              <a:t>Dal 1950 al 2000 la loro estensione si è dimezzata perché sfruttate in modo incontrollato e abusivo (illegale).</a:t>
            </a:r>
          </a:p>
          <a:p>
            <a:r>
              <a:rPr lang="it-IT" dirty="0" smtClean="0"/>
              <a:t>Si disbosca per ottenere nuovi terreni per l’agricoltura, per raccogliere legname, per costruire strade, infrastrutture, insediamenti umani.</a:t>
            </a:r>
          </a:p>
          <a:p>
            <a:r>
              <a:rPr lang="it-IT" dirty="0" smtClean="0"/>
              <a:t>Essendo ridotto lo strato di humus, i nuovi alberi fanno fatica a ricrescere per rimpiazzare quelli eliminati. </a:t>
            </a:r>
          </a:p>
          <a:p>
            <a:r>
              <a:rPr lang="it-IT" dirty="0" smtClean="0"/>
              <a:t>La distruzione avviene a ritmi elevati, i tempi di ricostruzione della foresta sono invece molto lunghi (100 anni)</a:t>
            </a:r>
          </a:p>
          <a:p>
            <a:endParaRPr lang="it-IT" dirty="0"/>
          </a:p>
          <a:p>
            <a:endParaRPr lang="it-IT" dirty="0"/>
          </a:p>
          <a:p>
            <a:endParaRPr lang="it-IT" b="1" dirty="0" smtClean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995933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Sca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692696"/>
            <a:ext cx="8229600" cy="4907845"/>
          </a:xfr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/>
          <a:lstStyle/>
          <a:p>
            <a:r>
              <a:rPr lang="it-IT" dirty="0"/>
              <a:t>La situazione delle </a:t>
            </a:r>
            <a:r>
              <a:rPr lang="it-IT" b="1" dirty="0">
                <a:solidFill>
                  <a:srgbClr val="00B050"/>
                </a:solidFill>
              </a:rPr>
              <a:t>foreste boreali </a:t>
            </a:r>
            <a:r>
              <a:rPr lang="it-IT" dirty="0"/>
              <a:t>è invece meno grave. Qui viene praticata la silvicoltura (sfruttamento razionale delle foreste) e la foresta rimane invariata.</a:t>
            </a:r>
          </a:p>
          <a:p>
            <a:r>
              <a:rPr lang="it-IT" dirty="0"/>
              <a:t>Molte foreste boreali sono state però fortemente danneggiate dalle </a:t>
            </a:r>
            <a:r>
              <a:rPr lang="it-IT" b="1" dirty="0">
                <a:solidFill>
                  <a:srgbClr val="00B0F0"/>
                </a:solidFill>
              </a:rPr>
              <a:t>piogge acide </a:t>
            </a:r>
            <a:r>
              <a:rPr lang="it-IT" dirty="0"/>
              <a:t>provocate dall’inquinamento dell’aria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="" xmlns:p14="http://schemas.microsoft.com/office/powerpoint/2010/main" val="118364493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864096"/>
          </a:xfrm>
        </p:spPr>
        <p:txBody>
          <a:bodyPr/>
          <a:lstStyle/>
          <a:p>
            <a:r>
              <a:rPr lang="it-IT" b="1" dirty="0" smtClean="0">
                <a:solidFill>
                  <a:srgbClr val="FF0000"/>
                </a:solidFill>
              </a:rPr>
              <a:t>LE PIANTE SONO NECESSARIE!!!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328592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it-IT" sz="2800" dirty="0" smtClean="0"/>
              <a:t>Esse </a:t>
            </a:r>
            <a:r>
              <a:rPr lang="it-IT" sz="2800" b="1" dirty="0" smtClean="0">
                <a:solidFill>
                  <a:srgbClr val="FFC000"/>
                </a:solidFill>
              </a:rPr>
              <a:t>GRATUITAMENTE</a:t>
            </a:r>
            <a:r>
              <a:rPr lang="it-IT" sz="2800" dirty="0" smtClean="0"/>
              <a:t>, da sempre, offrono importanti servizi:</a:t>
            </a:r>
          </a:p>
          <a:p>
            <a:pPr>
              <a:spcBef>
                <a:spcPts val="0"/>
              </a:spcBef>
              <a:buFont typeface="Wingdings" pitchFamily="2" charset="2"/>
              <a:buChar char="ü"/>
            </a:pPr>
            <a:r>
              <a:rPr lang="it-IT" sz="2800" dirty="0" smtClean="0"/>
              <a:t>ospitano milioni di specie viventi</a:t>
            </a:r>
          </a:p>
          <a:p>
            <a:pPr>
              <a:spcBef>
                <a:spcPts val="0"/>
              </a:spcBef>
              <a:buFont typeface="Wingdings" pitchFamily="2" charset="2"/>
              <a:buChar char="ü"/>
            </a:pPr>
            <a:r>
              <a:rPr lang="it-IT" sz="2800" dirty="0" smtClean="0"/>
              <a:t>riassorbono gli eccessi di carbonio presenti nell’ambiente</a:t>
            </a:r>
          </a:p>
          <a:p>
            <a:pPr>
              <a:spcBef>
                <a:spcPts val="0"/>
              </a:spcBef>
              <a:buFont typeface="Wingdings" pitchFamily="2" charset="2"/>
              <a:buChar char="ü"/>
            </a:pPr>
            <a:r>
              <a:rPr lang="it-IT" sz="2800" dirty="0" smtClean="0"/>
              <a:t>agiscono da regolatrici del ciclo dell’acqua e del clima</a:t>
            </a:r>
          </a:p>
          <a:p>
            <a:pPr>
              <a:spcBef>
                <a:spcPts val="0"/>
              </a:spcBef>
              <a:buFont typeface="Wingdings" pitchFamily="2" charset="2"/>
              <a:buChar char="ü"/>
            </a:pPr>
            <a:r>
              <a:rPr lang="it-IT" sz="2800" dirty="0" smtClean="0"/>
              <a:t>proteggono il suolo dall’erosione e dalla desertificazione</a:t>
            </a:r>
          </a:p>
          <a:p>
            <a:pPr>
              <a:spcBef>
                <a:spcPts val="0"/>
              </a:spcBef>
              <a:buFont typeface="Wingdings" pitchFamily="2" charset="2"/>
              <a:buChar char="ü"/>
            </a:pPr>
            <a:r>
              <a:rPr lang="it-IT" sz="2800" dirty="0" smtClean="0"/>
              <a:t>sono in grado di produrre da sé i nutrimenti necessari.</a:t>
            </a:r>
          </a:p>
          <a:p>
            <a:pPr>
              <a:spcBef>
                <a:spcPts val="0"/>
              </a:spcBef>
              <a:buFont typeface="Wingdings" pitchFamily="2" charset="2"/>
              <a:buChar char="ü"/>
            </a:pPr>
            <a:r>
              <a:rPr lang="it-IT" sz="2800" dirty="0" smtClean="0"/>
              <a:t>sono gli unici intermediari in grado di sfruttare l’energia solare per produrre il cibo che, attraverso la catena alimentare, nutre tutti gli altri viventi.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r>
              <a:rPr lang="it-IT" dirty="0" smtClean="0"/>
              <a:t>ALCUNI SCIENZIATI HANNO DIMOSTRATO CHE </a:t>
            </a:r>
            <a:r>
              <a:rPr lang="it-IT" b="1" dirty="0" smtClean="0">
                <a:solidFill>
                  <a:srgbClr val="FF0000"/>
                </a:solidFill>
              </a:rPr>
              <a:t>ABBATTERE LE FORESTE </a:t>
            </a:r>
            <a:r>
              <a:rPr lang="it-IT" dirty="0" smtClean="0"/>
              <a:t>E’ SBAGLIATO DAL PUNTODI VISTA DELLA DIFESA DELL’AMBIENTE, MA </a:t>
            </a:r>
            <a:r>
              <a:rPr lang="it-IT" b="1" dirty="0" smtClean="0">
                <a:solidFill>
                  <a:srgbClr val="FF0000"/>
                </a:solidFill>
              </a:rPr>
              <a:t>E’ ANCHE FOLLE DA UN PUNTO </a:t>
            </a:r>
            <a:r>
              <a:rPr lang="it-IT" b="1" dirty="0" err="1" smtClean="0">
                <a:solidFill>
                  <a:srgbClr val="FF0000"/>
                </a:solidFill>
              </a:rPr>
              <a:t>DI</a:t>
            </a:r>
            <a:r>
              <a:rPr lang="it-IT" b="1" dirty="0" smtClean="0">
                <a:solidFill>
                  <a:srgbClr val="FF0000"/>
                </a:solidFill>
              </a:rPr>
              <a:t> VISTA ECONOMICO: </a:t>
            </a:r>
            <a:r>
              <a:rPr lang="it-IT" dirty="0" smtClean="0"/>
              <a:t>abbattere un ettaro di foresta provoca infatti perdite economiche complessive da 10  a 50 volte superiori a tutti i guadagni che se ne possono ricavare!</a:t>
            </a:r>
          </a:p>
          <a:p>
            <a:endParaRPr lang="it-IT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/>
              <a:t>IL DEGRADO DEI SUOLI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it-IT" b="1" dirty="0" smtClean="0">
                <a:solidFill>
                  <a:srgbClr val="FF0000"/>
                </a:solidFill>
              </a:rPr>
              <a:t>DESERTIFICAZIONE</a:t>
            </a:r>
            <a:r>
              <a:rPr lang="it-IT" dirty="0" smtClean="0"/>
              <a:t> significa PERDITA DI FERTILITA’ DA PARTE DEL TERRENO</a:t>
            </a:r>
          </a:p>
          <a:p>
            <a:r>
              <a:rPr lang="it-IT" dirty="0" smtClean="0"/>
              <a:t>Ogni anno un’area grande come la Basilicata diventa deserto</a:t>
            </a:r>
          </a:p>
          <a:p>
            <a:r>
              <a:rPr lang="it-IT" dirty="0" smtClean="0"/>
              <a:t>L’espansione dei deserti riguarda zone aride e semiaride, in cui vive un miliardo di persone.</a:t>
            </a:r>
          </a:p>
          <a:p>
            <a:r>
              <a:rPr lang="it-IT" dirty="0" smtClean="0"/>
              <a:t>In Africa, in Sud America, in Australia e in Asia questo fenomeno è favorito da lunghi periodi di siccità.</a:t>
            </a:r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="" xmlns:p14="http://schemas.microsoft.com/office/powerpoint/2010/main" val="341574238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/>
              <a:t>CAUSE DELLA DESERTIFICAZIONE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41168"/>
          </a:xfrm>
        </p:spPr>
        <p:txBody>
          <a:bodyPr>
            <a:normAutofit lnSpcReduction="10000"/>
          </a:bodyPr>
          <a:lstStyle/>
          <a:p>
            <a:r>
              <a:rPr lang="it-IT" dirty="0" smtClean="0"/>
              <a:t>La desertificazione è collegata:</a:t>
            </a:r>
          </a:p>
          <a:p>
            <a:r>
              <a:rPr lang="it-IT" dirty="0" smtClean="0"/>
              <a:t> all’</a:t>
            </a:r>
            <a:r>
              <a:rPr lang="it-IT" b="1" dirty="0" smtClean="0">
                <a:solidFill>
                  <a:srgbClr val="FF0000"/>
                </a:solidFill>
              </a:rPr>
              <a:t>aumento di popolazione locale </a:t>
            </a:r>
            <a:r>
              <a:rPr lang="it-IT" dirty="0" smtClean="0"/>
              <a:t>che altera gli equilibri per farne terreni da pascolo o coltivazioni</a:t>
            </a:r>
          </a:p>
          <a:p>
            <a:r>
              <a:rPr lang="it-IT" dirty="0" smtClean="0"/>
              <a:t>alle </a:t>
            </a:r>
            <a:r>
              <a:rPr lang="it-IT" b="1" dirty="0" smtClean="0">
                <a:solidFill>
                  <a:srgbClr val="FF0000"/>
                </a:solidFill>
              </a:rPr>
              <a:t>colture intensive </a:t>
            </a:r>
            <a:r>
              <a:rPr lang="it-IT" dirty="0" smtClean="0"/>
              <a:t>che impoveriscono i terreni di sostanze nutritive</a:t>
            </a:r>
          </a:p>
          <a:p>
            <a:r>
              <a:rPr lang="it-IT" dirty="0" smtClean="0"/>
              <a:t>all’</a:t>
            </a:r>
            <a:r>
              <a:rPr lang="it-IT" b="1" dirty="0" smtClean="0">
                <a:solidFill>
                  <a:srgbClr val="FF0000"/>
                </a:solidFill>
              </a:rPr>
              <a:t>eccesso di animali da pascolo </a:t>
            </a:r>
            <a:r>
              <a:rPr lang="it-IT" dirty="0" smtClean="0"/>
              <a:t>che rovina la vegetazione</a:t>
            </a:r>
          </a:p>
          <a:p>
            <a:r>
              <a:rPr lang="it-IT" dirty="0" smtClean="0"/>
              <a:t>all’</a:t>
            </a:r>
            <a:r>
              <a:rPr lang="it-IT" b="1" dirty="0" smtClean="0">
                <a:solidFill>
                  <a:srgbClr val="FF0000"/>
                </a:solidFill>
              </a:rPr>
              <a:t>insufficiente irrigazione </a:t>
            </a:r>
            <a:r>
              <a:rPr lang="it-IT" dirty="0" smtClean="0"/>
              <a:t>che fa accumulare sali nel terreno  e lo rendono meno fertile</a:t>
            </a:r>
            <a:endParaRPr lang="it-IT" dirty="0"/>
          </a:p>
        </p:txBody>
      </p:sp>
    </p:spTree>
    <p:extLst>
      <p:ext uri="{BB962C8B-B14F-4D97-AF65-F5344CB8AC3E}">
        <p14:creationId xmlns="" xmlns:p14="http://schemas.microsoft.com/office/powerpoint/2010/main" val="3563630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Le risorse possono essere: 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/>
          <a:lstStyle/>
          <a:p>
            <a:r>
              <a:rPr lang="it-IT" b="1" dirty="0" smtClean="0">
                <a:solidFill>
                  <a:srgbClr val="FFC000"/>
                </a:solidFill>
              </a:rPr>
              <a:t>INESAURIBILI</a:t>
            </a:r>
            <a:r>
              <a:rPr lang="it-IT" dirty="0" smtClean="0"/>
              <a:t> (luce del sole, forza del vento)</a:t>
            </a:r>
          </a:p>
          <a:p>
            <a:r>
              <a:rPr lang="it-IT" b="1" dirty="0" smtClean="0">
                <a:solidFill>
                  <a:srgbClr val="FFC000"/>
                </a:solidFill>
              </a:rPr>
              <a:t>RINNOVABILI </a:t>
            </a:r>
            <a:r>
              <a:rPr lang="it-IT" dirty="0" smtClean="0"/>
              <a:t>(risorse di origine vegetale e animale. La pianta ricresce, un animale può generare altri animali)</a:t>
            </a:r>
          </a:p>
          <a:p>
            <a:r>
              <a:rPr lang="it-IT" b="1" dirty="0" smtClean="0">
                <a:solidFill>
                  <a:srgbClr val="FFC000"/>
                </a:solidFill>
              </a:rPr>
              <a:t>NON </a:t>
            </a:r>
            <a:r>
              <a:rPr lang="it-IT" b="1" dirty="0">
                <a:solidFill>
                  <a:srgbClr val="FFC000"/>
                </a:solidFill>
              </a:rPr>
              <a:t>RINNOVABILI </a:t>
            </a:r>
            <a:r>
              <a:rPr lang="it-IT" dirty="0" smtClean="0"/>
              <a:t>( come i minerali che una volta esauriti non possono essere ricreati)</a:t>
            </a: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600" b="1" dirty="0" smtClean="0"/>
              <a:t>DESERTIFICAZIONE E DEGRADO DEI SUOLI</a:t>
            </a:r>
            <a:endParaRPr lang="it-IT" sz="3600" b="1" dirty="0"/>
          </a:p>
        </p:txBody>
      </p:sp>
      <p:pic>
        <p:nvPicPr>
          <p:cNvPr id="6" name="Segnaposto contenuto 5" descr="Scan.bmp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1600200"/>
            <a:ext cx="7268809" cy="4781128"/>
          </a:xfr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it-IT" b="1" dirty="0" smtClean="0"/>
              <a:t>LO SFRUTTAMENTO DELLE RISORSE ENERGETICHE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Senza energia l’uomo non sarebbe in grado di cucinare, riscaldare le case, lavorare e muoversi con gli automezzi</a:t>
            </a:r>
          </a:p>
          <a:p>
            <a:r>
              <a:rPr lang="it-IT" b="1" dirty="0" smtClean="0">
                <a:solidFill>
                  <a:srgbClr val="FF0000"/>
                </a:solidFill>
              </a:rPr>
              <a:t>Per produrre energia</a:t>
            </a:r>
            <a:r>
              <a:rPr lang="it-IT" dirty="0" smtClean="0"/>
              <a:t>, l’uomo ricorre alle</a:t>
            </a:r>
          </a:p>
          <a:p>
            <a:r>
              <a:rPr lang="it-IT" b="1" dirty="0" smtClean="0">
                <a:solidFill>
                  <a:srgbClr val="FFC000"/>
                </a:solidFill>
              </a:rPr>
              <a:t>RISORSE RINNOVABILI </a:t>
            </a:r>
            <a:r>
              <a:rPr lang="it-IT" dirty="0" smtClean="0"/>
              <a:t>(vento, sole, acqua)</a:t>
            </a:r>
          </a:p>
          <a:p>
            <a:r>
              <a:rPr lang="it-IT" b="1" dirty="0" smtClean="0">
                <a:solidFill>
                  <a:srgbClr val="002060"/>
                </a:solidFill>
              </a:rPr>
              <a:t>RISORSE NON RINNOVABILI </a:t>
            </a:r>
            <a:r>
              <a:rPr lang="it-IT" dirty="0" smtClean="0"/>
              <a:t>(combustibili fossili)</a:t>
            </a:r>
            <a:endParaRPr lang="it-IT" dirty="0"/>
          </a:p>
        </p:txBody>
      </p:sp>
    </p:spTree>
    <p:extLst>
      <p:ext uri="{BB962C8B-B14F-4D97-AF65-F5344CB8AC3E}">
        <p14:creationId xmlns="" xmlns:p14="http://schemas.microsoft.com/office/powerpoint/2010/main" val="65546115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/>
              <a:t>I COMBUSTIBILI FOSSILI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t-IT" dirty="0" smtClean="0"/>
              <a:t>Oggi l’85% dell’energia viene prodotta utilizzando i combustibili fossili: CARBONE, PETROLIO, GAS NATURALE (METANO).</a:t>
            </a:r>
          </a:p>
          <a:p>
            <a:r>
              <a:rPr lang="it-IT" dirty="0" smtClean="0"/>
              <a:t>Essi sono </a:t>
            </a:r>
            <a:r>
              <a:rPr lang="it-IT" b="1" dirty="0" smtClean="0">
                <a:solidFill>
                  <a:srgbClr val="7030A0"/>
                </a:solidFill>
              </a:rPr>
              <a:t>DEPOSITI DI MATERIALE ORGANICO </a:t>
            </a:r>
            <a:r>
              <a:rPr lang="it-IT" dirty="0" smtClean="0"/>
              <a:t>(</a:t>
            </a:r>
            <a:r>
              <a:rPr lang="it-IT" u="sng" dirty="0" smtClean="0">
                <a:solidFill>
                  <a:srgbClr val="FF0000"/>
                </a:solidFill>
              </a:rPr>
              <a:t>resti vegetali e animali</a:t>
            </a:r>
            <a:r>
              <a:rPr lang="it-IT" dirty="0" smtClean="0"/>
              <a:t>) </a:t>
            </a:r>
            <a:r>
              <a:rPr lang="it-IT" b="1" dirty="0" smtClean="0">
                <a:solidFill>
                  <a:srgbClr val="7030A0"/>
                </a:solidFill>
              </a:rPr>
              <a:t>ACCUMULATISI SUL FONDO DEL MARE O SULLA TERRAFERMA </a:t>
            </a:r>
            <a:r>
              <a:rPr lang="it-IT" dirty="0" smtClean="0"/>
              <a:t>E </a:t>
            </a:r>
            <a:r>
              <a:rPr lang="it-IT" b="1" dirty="0" smtClean="0">
                <a:solidFill>
                  <a:srgbClr val="7030A0"/>
                </a:solidFill>
              </a:rPr>
              <a:t>TRASFORMATI IN MINERALI </a:t>
            </a:r>
            <a:r>
              <a:rPr lang="it-IT" dirty="0" smtClean="0"/>
              <a:t>DA UNA SERIE DI EVENTI GEOLOGICI (della crosta terrestre).</a:t>
            </a:r>
          </a:p>
          <a:p>
            <a:r>
              <a:rPr lang="it-IT" dirty="0" smtClean="0"/>
              <a:t>Sono risorse NON RINNOVABILI</a:t>
            </a:r>
          </a:p>
        </p:txBody>
      </p:sp>
    </p:spTree>
    <p:extLst>
      <p:ext uri="{BB962C8B-B14F-4D97-AF65-F5344CB8AC3E}">
        <p14:creationId xmlns="" xmlns:p14="http://schemas.microsoft.com/office/powerpoint/2010/main" val="373135804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LA PRODUZIONE DI ENERGIA NEL MONDO</a:t>
            </a:r>
            <a:endParaRPr lang="it-IT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202532253"/>
              </p:ext>
            </p:extLst>
          </p:nvPr>
        </p:nvGraphicFramePr>
        <p:xfrm>
          <a:off x="457200" y="1600200"/>
          <a:ext cx="8229600" cy="48531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129233040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it-IT" b="1" dirty="0" smtClean="0"/>
              <a:t>L’energia realizzata tramite i combustibili fossili (fonti non rinnovabili):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824536"/>
          </a:xfrm>
        </p:spPr>
        <p:txBody>
          <a:bodyPr>
            <a:normAutofit fontScale="85000" lnSpcReduction="10000"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PETROLIO</a:t>
            </a:r>
            <a:r>
              <a:rPr lang="it-IT" dirty="0" smtClean="0">
                <a:solidFill>
                  <a:srgbClr val="FF0000"/>
                </a:solidFill>
              </a:rPr>
              <a:t>:</a:t>
            </a:r>
            <a:r>
              <a:rPr lang="it-IT" dirty="0" smtClean="0"/>
              <a:t> soddisfa il 33% del bisogno di energia. Usato per produrre carburante, benzina, plastica e gomma. I principali produttori sono Russia, Arabia Saudita, USA. Le riserve si esauriranno entro il 2050.</a:t>
            </a:r>
          </a:p>
          <a:p>
            <a:r>
              <a:rPr lang="it-IT" dirty="0" smtClean="0"/>
              <a:t> </a:t>
            </a:r>
            <a:r>
              <a:rPr lang="it-IT" b="1" dirty="0" smtClean="0">
                <a:solidFill>
                  <a:srgbClr val="FF0000"/>
                </a:solidFill>
              </a:rPr>
              <a:t>CARBONE</a:t>
            </a:r>
            <a:r>
              <a:rPr lang="it-IT" dirty="0" smtClean="0">
                <a:solidFill>
                  <a:srgbClr val="FF0000"/>
                </a:solidFill>
              </a:rPr>
              <a:t>: </a:t>
            </a:r>
            <a:r>
              <a:rPr lang="it-IT" dirty="0" smtClean="0"/>
              <a:t>23% energia. Alto impatto ambientale e inquinamento dovuto all’estrazione e all’utilizzo. I maggiori produttori sono Cina, USA, India</a:t>
            </a:r>
          </a:p>
          <a:p>
            <a:r>
              <a:rPr lang="it-IT" b="1" dirty="0" smtClean="0">
                <a:solidFill>
                  <a:srgbClr val="FF0000"/>
                </a:solidFill>
              </a:rPr>
              <a:t>GAS NATURALE: </a:t>
            </a:r>
            <a:r>
              <a:rPr lang="it-IT" dirty="0" smtClean="0"/>
              <a:t>21%. Meno usato a causa delle difficoltà di trasporto, ma il suo consumo è in continua crescita. Maggiori produttori: Russia, USA, Canada. Riserve sufficienti per un secolo.</a:t>
            </a:r>
          </a:p>
          <a:p>
            <a:endParaRPr lang="it-IT" dirty="0"/>
          </a:p>
          <a:p>
            <a:endParaRPr lang="it-IT" dirty="0" smtClean="0"/>
          </a:p>
          <a:p>
            <a:endParaRPr lang="it-IT" dirty="0"/>
          </a:p>
          <a:p>
            <a:endParaRPr lang="it-IT" dirty="0" smtClean="0"/>
          </a:p>
          <a:p>
            <a:endParaRPr lang="it-IT" dirty="0"/>
          </a:p>
          <a:p>
            <a:endParaRPr lang="it-IT" dirty="0" smtClean="0"/>
          </a:p>
          <a:p>
            <a:endParaRPr lang="it-IT" dirty="0"/>
          </a:p>
          <a:p>
            <a:endParaRPr lang="it-IT" dirty="0" smtClean="0"/>
          </a:p>
          <a:p>
            <a:endParaRPr lang="it-IT" dirty="0"/>
          </a:p>
          <a:p>
            <a:endParaRPr lang="it-IT" dirty="0" smtClean="0"/>
          </a:p>
          <a:p>
            <a:endParaRPr lang="it-IT" dirty="0"/>
          </a:p>
          <a:p>
            <a:endParaRPr lang="it-IT" dirty="0" smtClean="0"/>
          </a:p>
        </p:txBody>
      </p:sp>
    </p:spTree>
    <p:extLst>
      <p:ext uri="{BB962C8B-B14F-4D97-AF65-F5344CB8AC3E}">
        <p14:creationId xmlns="" xmlns:p14="http://schemas.microsoft.com/office/powerpoint/2010/main" val="78583338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lnSpcReduction="10000"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NUCLEARE:</a:t>
            </a:r>
            <a:r>
              <a:rPr lang="it-IT" dirty="0" smtClean="0"/>
              <a:t> fornisce il 6% del fabbisogno mondiale. E’ prodotto attraverso la fissione dell’atomo di uranio e di altri minerali radioattivi per produrre energia elettrica. </a:t>
            </a:r>
          </a:p>
          <a:p>
            <a:r>
              <a:rPr lang="it-IT" dirty="0" smtClean="0"/>
              <a:t>Il suo utilizzo è limitato dall’alto costo degli impianti, dalla loro breve durata (25-30 anni poi devono essere smantellati) e dal problema dello smaltimento delle scorie.</a:t>
            </a:r>
          </a:p>
          <a:p>
            <a:r>
              <a:rPr lang="it-IT" dirty="0" smtClean="0"/>
              <a:t>In caso di incidenti come quello alla centrale ucraina di Cernobyl (1986), i danni per l’ambiente sarebbero incalcolabili</a:t>
            </a:r>
            <a:endParaRPr lang="it-IT" dirty="0"/>
          </a:p>
        </p:txBody>
      </p:sp>
    </p:spTree>
    <p:extLst>
      <p:ext uri="{BB962C8B-B14F-4D97-AF65-F5344CB8AC3E}">
        <p14:creationId xmlns="" xmlns:p14="http://schemas.microsoft.com/office/powerpoint/2010/main" val="161797216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/>
              <a:t>Le fonti rinnovabili di energia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52"/>
          </a:xfrm>
        </p:spPr>
        <p:txBody>
          <a:bodyPr>
            <a:normAutofit fontScale="92500" lnSpcReduction="20000"/>
          </a:bodyPr>
          <a:lstStyle/>
          <a:p>
            <a:r>
              <a:rPr lang="it-IT" dirty="0" smtClean="0"/>
              <a:t>Si stanno cercando </a:t>
            </a:r>
            <a:r>
              <a:rPr lang="it-IT" b="1" i="1" dirty="0" smtClean="0">
                <a:solidFill>
                  <a:srgbClr val="FF0000"/>
                </a:solidFill>
              </a:rPr>
              <a:t>forme di energia alternative </a:t>
            </a:r>
            <a:r>
              <a:rPr lang="it-IT" dirty="0" smtClean="0"/>
              <a:t>all’utilizzo dei combustibili fossili (carbone, petrolio e gas naturale) che prima o poi si esauriranno. </a:t>
            </a:r>
          </a:p>
          <a:p>
            <a:r>
              <a:rPr lang="it-IT" dirty="0" smtClean="0"/>
              <a:t>Si stanno per questo perfezionando </a:t>
            </a:r>
            <a:r>
              <a:rPr lang="it-IT" u="sng" dirty="0" smtClean="0">
                <a:solidFill>
                  <a:srgbClr val="FF0000"/>
                </a:solidFill>
              </a:rPr>
              <a:t>tecnologie</a:t>
            </a:r>
            <a:r>
              <a:rPr lang="it-IT" dirty="0" smtClean="0">
                <a:solidFill>
                  <a:srgbClr val="FF0000"/>
                </a:solidFill>
              </a:rPr>
              <a:t> in grado di ricavare energia da fonti rinnovabili</a:t>
            </a:r>
            <a:r>
              <a:rPr lang="it-IT" dirty="0" smtClean="0"/>
              <a:t>. </a:t>
            </a:r>
          </a:p>
          <a:p>
            <a:r>
              <a:rPr lang="it-IT" dirty="0" smtClean="0"/>
              <a:t>pannelli solari</a:t>
            </a:r>
          </a:p>
          <a:p>
            <a:r>
              <a:rPr lang="it-IT" dirty="0" smtClean="0"/>
              <a:t>impianti ad elica</a:t>
            </a:r>
          </a:p>
          <a:p>
            <a:r>
              <a:rPr lang="it-IT" dirty="0" smtClean="0"/>
              <a:t>IMPIANTI CHE UTILIZZANO LE BIOMASSE</a:t>
            </a:r>
          </a:p>
          <a:p>
            <a:r>
              <a:rPr lang="it-IT" dirty="0" smtClean="0"/>
              <a:t>AUTO IBRIDE (vanno a benzina, ad elettricità generata dall’energia geotermica prodotta dalle frenate del veicolo)</a:t>
            </a:r>
            <a:endParaRPr lang="it-IT" dirty="0"/>
          </a:p>
        </p:txBody>
      </p:sp>
    </p:spTree>
    <p:extLst>
      <p:ext uri="{BB962C8B-B14F-4D97-AF65-F5344CB8AC3E}">
        <p14:creationId xmlns="" xmlns:p14="http://schemas.microsoft.com/office/powerpoint/2010/main" val="170226651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solidFill>
                  <a:schemeClr val="accent6">
                    <a:lumMod val="75000"/>
                  </a:schemeClr>
                </a:solidFill>
              </a:rPr>
              <a:t>LE BIOMASSE</a:t>
            </a:r>
            <a:endParaRPr lang="it-IT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Sono costituite da tutte le </a:t>
            </a:r>
            <a:r>
              <a:rPr lang="it-IT" b="1" i="1" dirty="0" smtClean="0">
                <a:solidFill>
                  <a:schemeClr val="accent6">
                    <a:lumMod val="75000"/>
                  </a:schemeClr>
                </a:solidFill>
              </a:rPr>
              <a:t>sostanze di origine animale e vegetale che possono essere usate come combustibile per produrre energia</a:t>
            </a:r>
            <a:r>
              <a:rPr lang="it-IT" dirty="0" smtClean="0"/>
              <a:t>. </a:t>
            </a:r>
          </a:p>
          <a:p>
            <a:r>
              <a:rPr lang="it-IT" dirty="0" smtClean="0"/>
              <a:t>La legna non richiede trattamenti </a:t>
            </a:r>
          </a:p>
          <a:p>
            <a:r>
              <a:rPr lang="it-IT" dirty="0" smtClean="0"/>
              <a:t>Le altre biomasse (scarti vegetali o rifiuti urbani (l’umido)) prima di diventare fonti di energia, devono essere selezionate e trasformate da un digestore. </a:t>
            </a:r>
            <a:endParaRPr lang="it-IT" dirty="0"/>
          </a:p>
        </p:txBody>
      </p:sp>
    </p:spTree>
    <p:extLst>
      <p:ext uri="{BB962C8B-B14F-4D97-AF65-F5344CB8AC3E}">
        <p14:creationId xmlns="" xmlns:p14="http://schemas.microsoft.com/office/powerpoint/2010/main" val="201963686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solidFill>
                  <a:srgbClr val="FF0000"/>
                </a:solidFill>
              </a:rPr>
              <a:t>IL BIOETANOLO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it-IT" dirty="0" smtClean="0"/>
              <a:t>Dalla fermentazione di vegetali ricchi di zucchero (canna da zucchero, barbabietola, mais) si può ricavare </a:t>
            </a:r>
            <a:r>
              <a:rPr lang="it-IT" b="1" dirty="0" smtClean="0">
                <a:solidFill>
                  <a:schemeClr val="accent6">
                    <a:lumMod val="75000"/>
                  </a:schemeClr>
                </a:solidFill>
              </a:rPr>
              <a:t>etanolo</a:t>
            </a:r>
            <a:r>
              <a:rPr lang="it-IT" dirty="0" smtClean="0"/>
              <a:t>, l’alcol etilico del vino. </a:t>
            </a:r>
          </a:p>
          <a:p>
            <a:r>
              <a:rPr lang="it-IT" dirty="0" smtClean="0"/>
              <a:t>Il </a:t>
            </a:r>
            <a:r>
              <a:rPr lang="it-IT" dirty="0" err="1" smtClean="0"/>
              <a:t>bioetanolo</a:t>
            </a:r>
            <a:r>
              <a:rPr lang="it-IT" dirty="0" smtClean="0"/>
              <a:t> può essere addizionato alla benzina fino al 20% senza dover modificare il motore dell’auto.</a:t>
            </a:r>
          </a:p>
          <a:p>
            <a:r>
              <a:rPr lang="it-IT" dirty="0" smtClean="0"/>
              <a:t>Oppure può funzionare da solo </a:t>
            </a:r>
            <a:r>
              <a:rPr lang="it-IT" b="1" dirty="0" smtClean="0">
                <a:solidFill>
                  <a:schemeClr val="accent6">
                    <a:lumMod val="75000"/>
                  </a:schemeClr>
                </a:solidFill>
              </a:rPr>
              <a:t>in sostituzione della benzina</a:t>
            </a:r>
            <a:r>
              <a:rPr lang="it-IT" dirty="0" smtClean="0"/>
              <a:t>, modificando il motore.</a:t>
            </a:r>
          </a:p>
          <a:p>
            <a:r>
              <a:rPr lang="it-IT" dirty="0" smtClean="0"/>
              <a:t>Direttive UE: fra cinque anni, ogni Stato europeo dovrà addizionare a ogni litro di benzina il 6% di etanolo.</a:t>
            </a:r>
            <a:endParaRPr lang="it-IT" dirty="0"/>
          </a:p>
        </p:txBody>
      </p:sp>
    </p:spTree>
    <p:extLst>
      <p:ext uri="{BB962C8B-B14F-4D97-AF65-F5344CB8AC3E}">
        <p14:creationId xmlns="" xmlns:p14="http://schemas.microsoft.com/office/powerpoint/2010/main" val="311768359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solidFill>
                  <a:srgbClr val="FF0000"/>
                </a:solidFill>
              </a:rPr>
              <a:t>IL BIOGAS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Dai rifiuti vegetali, dai liquami di origine animale e dall’umido si possono ricavare carburanti per viaggiare, combustibili per riscaldare e per produrre elettricità.</a:t>
            </a:r>
          </a:p>
          <a:p>
            <a:r>
              <a:rPr lang="it-IT" dirty="0" smtClean="0"/>
              <a:t>La biomassa viene chiusa in un digestore, dove particolari microrganismi fanno fermentare i rifiuti in assenza di ossigeno, trasformandoli in biogas. </a:t>
            </a:r>
            <a:endParaRPr lang="it-IT" dirty="0"/>
          </a:p>
        </p:txBody>
      </p:sp>
    </p:spTree>
    <p:extLst>
      <p:ext uri="{BB962C8B-B14F-4D97-AF65-F5344CB8AC3E}">
        <p14:creationId xmlns="" xmlns:p14="http://schemas.microsoft.com/office/powerpoint/2010/main" val="439836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 fontScale="90000"/>
          </a:bodyPr>
          <a:lstStyle/>
          <a:p>
            <a:r>
              <a:rPr lang="it-IT" b="1" dirty="0" smtClean="0"/>
              <a:t>La pressione dell’uomo sull’ambiente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47260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it-IT" dirty="0" smtClean="0"/>
              <a:t>Lungo i secoli, in particolare </a:t>
            </a:r>
            <a:r>
              <a:rPr lang="it-IT" b="1" i="1" dirty="0" smtClean="0">
                <a:solidFill>
                  <a:srgbClr val="FF0000"/>
                </a:solidFill>
              </a:rPr>
              <a:t>dopo la Rivoluzione</a:t>
            </a:r>
          </a:p>
          <a:p>
            <a:pPr>
              <a:buNone/>
            </a:pPr>
            <a:r>
              <a:rPr lang="it-IT" b="1" i="1" dirty="0" smtClean="0">
                <a:solidFill>
                  <a:srgbClr val="FF0000"/>
                </a:solidFill>
              </a:rPr>
              <a:t>industriale </a:t>
            </a:r>
            <a:r>
              <a:rPr lang="it-IT" dirty="0" smtClean="0"/>
              <a:t>(1750), la </a:t>
            </a:r>
            <a:r>
              <a:rPr lang="it-IT" b="1" u="sng" dirty="0" smtClean="0"/>
              <a:t>pressione </a:t>
            </a:r>
            <a:r>
              <a:rPr lang="it-IT" dirty="0" smtClean="0"/>
              <a:t>che l’uomo</a:t>
            </a:r>
          </a:p>
          <a:p>
            <a:pPr>
              <a:buNone/>
            </a:pPr>
            <a:r>
              <a:rPr lang="it-IT" dirty="0" smtClean="0"/>
              <a:t>esercita </a:t>
            </a:r>
            <a:r>
              <a:rPr lang="it-IT" b="1" u="sng" dirty="0" smtClean="0"/>
              <a:t>sulle risorse naturali </a:t>
            </a:r>
            <a:r>
              <a:rPr lang="it-IT" dirty="0" smtClean="0"/>
              <a:t>si è dilatata senza</a:t>
            </a:r>
          </a:p>
          <a:p>
            <a:pPr>
              <a:buNone/>
            </a:pPr>
            <a:r>
              <a:rPr lang="it-IT" dirty="0" smtClean="0"/>
              <a:t>rispettare alcun limite.</a:t>
            </a:r>
          </a:p>
          <a:p>
            <a:pPr>
              <a:buNone/>
            </a:pPr>
            <a:r>
              <a:rPr lang="it-IT" dirty="0" smtClean="0"/>
              <a:t>L’uomo:</a:t>
            </a:r>
          </a:p>
          <a:p>
            <a:r>
              <a:rPr lang="it-IT" dirty="0" smtClean="0"/>
              <a:t>ha saccheggiato la natura come se fosse un tesoro inesauribile</a:t>
            </a:r>
          </a:p>
          <a:p>
            <a:r>
              <a:rPr lang="it-IT" dirty="0"/>
              <a:t>h</a:t>
            </a:r>
            <a:r>
              <a:rPr lang="it-IT" dirty="0" smtClean="0"/>
              <a:t>a inquinato l’aria, l’acqua e il suolo</a:t>
            </a:r>
          </a:p>
          <a:p>
            <a:r>
              <a:rPr lang="it-IT" dirty="0" smtClean="0"/>
              <a:t>Oggi si è compreso che </a:t>
            </a:r>
            <a:r>
              <a:rPr lang="it-IT" b="1" i="1" dirty="0" smtClean="0">
                <a:solidFill>
                  <a:srgbClr val="FF0000"/>
                </a:solidFill>
              </a:rPr>
              <a:t>i problemi ambientali </a:t>
            </a:r>
            <a:r>
              <a:rPr lang="it-IT" dirty="0" smtClean="0"/>
              <a:t>sono tutti legati tra loro e che </a:t>
            </a:r>
            <a:r>
              <a:rPr lang="it-IT" b="1" i="1" dirty="0" smtClean="0">
                <a:solidFill>
                  <a:srgbClr val="FF0000"/>
                </a:solidFill>
              </a:rPr>
              <a:t>vanno affrontati con strategie comuni a livello planetario</a:t>
            </a:r>
          </a:p>
          <a:p>
            <a:endParaRPr lang="it-IT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/>
              <a:t>L’inquinamento dell’aria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/>
          </a:bodyPr>
          <a:lstStyle/>
          <a:p>
            <a:r>
              <a:rPr lang="it-IT" dirty="0" smtClean="0"/>
              <a:t>L’inquinamento dell’aria è provocato dalle emissioni delle industrie, delle automobili, degli impianti per il riscaldamento.</a:t>
            </a:r>
          </a:p>
          <a:p>
            <a:r>
              <a:rPr lang="it-IT" dirty="0" smtClean="0"/>
              <a:t>L’aria della maggior parte delle grandi città è ormai formata da una miscela di </a:t>
            </a:r>
            <a:r>
              <a:rPr lang="it-IT" b="1" i="1" dirty="0" smtClean="0">
                <a:solidFill>
                  <a:srgbClr val="FF0000"/>
                </a:solidFill>
              </a:rPr>
              <a:t>anidride carbonica e polveri sottili </a:t>
            </a:r>
            <a:r>
              <a:rPr lang="it-IT" dirty="0" smtClean="0"/>
              <a:t>che contengono </a:t>
            </a:r>
            <a:r>
              <a:rPr lang="it-IT" b="1" i="1" dirty="0" smtClean="0">
                <a:solidFill>
                  <a:srgbClr val="FF0000"/>
                </a:solidFill>
              </a:rPr>
              <a:t>piombo, carbonio, benzene </a:t>
            </a:r>
            <a:r>
              <a:rPr lang="it-IT" dirty="0" smtClean="0"/>
              <a:t>e altre sostanze.</a:t>
            </a:r>
          </a:p>
          <a:p>
            <a:r>
              <a:rPr lang="it-IT" dirty="0" smtClean="0"/>
              <a:t>Queste sostanze se si accumulano nei polmoni possono causare tumori e altre gravi malattie.</a:t>
            </a:r>
            <a:endParaRPr lang="it-IT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PIOGGE ACIDE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t-IT" dirty="0" smtClean="0"/>
              <a:t>ANIDRIDE CARBONICA E ANIDRIDE SOLFOROSA presenti in alte concentrazioni nell’aria, ricadono al suolo sotto forma di </a:t>
            </a:r>
            <a:r>
              <a:rPr lang="it-IT" b="1" dirty="0" smtClean="0">
                <a:solidFill>
                  <a:srgbClr val="FF0000"/>
                </a:solidFill>
              </a:rPr>
              <a:t>PIOGGE ACIDE</a:t>
            </a:r>
          </a:p>
          <a:p>
            <a:r>
              <a:rPr lang="it-IT" dirty="0" smtClean="0"/>
              <a:t>Le </a:t>
            </a:r>
            <a:r>
              <a:rPr lang="it-IT" b="1" dirty="0" smtClean="0">
                <a:solidFill>
                  <a:srgbClr val="FF0000"/>
                </a:solidFill>
              </a:rPr>
              <a:t>conseguenze</a:t>
            </a:r>
            <a:r>
              <a:rPr lang="it-IT" dirty="0" smtClean="0"/>
              <a:t> delle piogge acide sono visibili sulla </a:t>
            </a:r>
            <a:r>
              <a:rPr lang="it-IT" b="1" dirty="0" smtClean="0">
                <a:solidFill>
                  <a:srgbClr val="FF0000"/>
                </a:solidFill>
              </a:rPr>
              <a:t>vegetazione,</a:t>
            </a:r>
            <a:r>
              <a:rPr lang="it-IT" dirty="0" smtClean="0"/>
              <a:t> in particolare sulla foresta di conifere, sul suolo, sulle radici delle piante. Esse danneggiano fiumi, laghi, stagni, fiumi.</a:t>
            </a:r>
            <a:endParaRPr lang="it-IT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1485920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Piogge acide </a:t>
            </a:r>
            <a:br>
              <a:rPr lang="it-IT" dirty="0" smtClean="0"/>
            </a:br>
            <a:r>
              <a:rPr lang="it-IT" b="0" dirty="0" smtClean="0"/>
              <a:t>Le piogge acide sono state definite una "peste invisibile" dell'era industriale e sono considerate uno tra i più gravi problemi ambientali del nostro tempo</a:t>
            </a:r>
            <a:endParaRPr lang="it-IT" b="0" dirty="0"/>
          </a:p>
        </p:txBody>
      </p:sp>
      <p:pic>
        <p:nvPicPr>
          <p:cNvPr id="5" name="Segnaposto immagine 4" descr="piogge%20acide.gif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3158" r="13158"/>
          <a:stretch>
            <a:fillRect/>
          </a:stretch>
        </p:blipFill>
        <p:spPr>
          <a:xfrm>
            <a:off x="755576" y="260648"/>
            <a:ext cx="7056784" cy="4736592"/>
          </a:xfrm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it-IT" dirty="0" smtClean="0"/>
              <a:t>Il riscaldamento globale</a:t>
            </a:r>
            <a:endParaRPr lang="it-IT" dirty="0"/>
          </a:p>
        </p:txBody>
      </p:sp>
      <p:sp>
        <p:nvSpPr>
          <p:cNvPr id="6" name="Segnaposto contenuto 5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733256"/>
          </a:xfrm>
        </p:spPr>
        <p:txBody>
          <a:bodyPr>
            <a:normAutofit fontScale="77500" lnSpcReduction="20000"/>
          </a:bodyPr>
          <a:lstStyle/>
          <a:p>
            <a:r>
              <a:rPr lang="it-IT" sz="3600" dirty="0" smtClean="0"/>
              <a:t>Nell’ultimo secolo la temperatura sulla Terra è aumentata di quasi 1 grado.</a:t>
            </a:r>
          </a:p>
          <a:p>
            <a:r>
              <a:rPr lang="it-IT" sz="3600" b="1" dirty="0" smtClean="0">
                <a:solidFill>
                  <a:srgbClr val="FF0000"/>
                </a:solidFill>
              </a:rPr>
              <a:t>CAUSE</a:t>
            </a:r>
            <a:r>
              <a:rPr lang="it-IT" sz="3600" dirty="0" smtClean="0"/>
              <a:t>: </a:t>
            </a:r>
          </a:p>
          <a:p>
            <a:r>
              <a:rPr lang="it-IT" sz="3600" dirty="0" smtClean="0"/>
              <a:t>alcuni esperti dicono che questo aumento della temperatura è un </a:t>
            </a:r>
            <a:r>
              <a:rPr lang="it-IT" sz="3600" b="1" dirty="0" smtClean="0">
                <a:solidFill>
                  <a:srgbClr val="FF0000"/>
                </a:solidFill>
              </a:rPr>
              <a:t>fatto naturale</a:t>
            </a:r>
            <a:r>
              <a:rPr lang="it-IT" sz="3600" dirty="0" smtClean="0"/>
              <a:t>.</a:t>
            </a:r>
          </a:p>
          <a:p>
            <a:r>
              <a:rPr lang="it-IT" sz="3600" dirty="0" smtClean="0"/>
              <a:t>La maggior parte degli studiosi sostiene invece che la causa è </a:t>
            </a:r>
            <a:r>
              <a:rPr lang="it-IT" sz="3600" b="1" dirty="0" smtClean="0">
                <a:solidFill>
                  <a:srgbClr val="FF0000"/>
                </a:solidFill>
              </a:rPr>
              <a:t>l’aumento dei gas serra </a:t>
            </a:r>
            <a:r>
              <a:rPr lang="it-IT" sz="3600" dirty="0" smtClean="0"/>
              <a:t>nell’atmosfera.</a:t>
            </a:r>
          </a:p>
          <a:p>
            <a:r>
              <a:rPr lang="it-IT" sz="3600" dirty="0" smtClean="0"/>
              <a:t>L’aumento di questi gas </a:t>
            </a:r>
            <a:r>
              <a:rPr lang="it-IT" sz="3600" b="1" dirty="0" smtClean="0">
                <a:solidFill>
                  <a:srgbClr val="FF0000"/>
                </a:solidFill>
              </a:rPr>
              <a:t>potenzia l’effetto serra </a:t>
            </a:r>
            <a:r>
              <a:rPr lang="it-IT" sz="3600" dirty="0" smtClean="0"/>
              <a:t>riducendo la quantità di calore disperso e facendo aumentare la temperatura. (vedi immagine del libro p. 62).</a:t>
            </a:r>
          </a:p>
          <a:p>
            <a:r>
              <a:rPr lang="it-IT" sz="3600" dirty="0" smtClean="0"/>
              <a:t>L’aumento della temperatura anche di un solo grado può cambiare il clima del pianeta, cambiare la circolazione dei venti, fare sciogliere i ghiacciai di montagna e i ghiacci dei poli</a:t>
            </a:r>
            <a:r>
              <a:rPr lang="it-IT" dirty="0" smtClean="0"/>
              <a:t>.</a:t>
            </a:r>
            <a:endParaRPr lang="it-IT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414350"/>
          </a:xfrm>
        </p:spPr>
        <p:txBody>
          <a:bodyPr/>
          <a:lstStyle/>
          <a:p>
            <a:r>
              <a:rPr lang="it-IT" dirty="0" smtClean="0"/>
              <a:t>Effetto serra</a:t>
            </a:r>
            <a:endParaRPr lang="it-IT" dirty="0"/>
          </a:p>
        </p:txBody>
      </p:sp>
      <p:pic>
        <p:nvPicPr>
          <p:cNvPr id="5" name="Segnaposto immagine 4" descr="effeto_serra2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7794" b="7794"/>
          <a:stretch>
            <a:fillRect/>
          </a:stretch>
        </p:blipFill>
        <p:spPr/>
      </p:pic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214950"/>
            <a:ext cx="5486400" cy="957250"/>
          </a:xfrm>
        </p:spPr>
        <p:txBody>
          <a:bodyPr>
            <a:noAutofit/>
          </a:bodyPr>
          <a:lstStyle/>
          <a:p>
            <a:r>
              <a:rPr lang="it-IT" sz="1200" dirty="0" smtClean="0"/>
              <a:t>L'atmosfera che avvolge la Terra si comporta come la vetrata di una grande serra perché alcuni gas  (</a:t>
            </a:r>
            <a:r>
              <a:rPr lang="it-IT" sz="1200" b="1" dirty="0" smtClean="0"/>
              <a:t>gas-serra</a:t>
            </a:r>
            <a:r>
              <a:rPr lang="it-IT" sz="1200" dirty="0" smtClean="0"/>
              <a:t>)  presenti nell'atmosfera,  hanno la capacità di intrappolare all'interno dell'atmosfera le radiazioni infrarosse che vengono riflesse dalla superficie terrestre. Tra questi gas-serra spiccano l</a:t>
            </a:r>
            <a:r>
              <a:rPr lang="it-IT" sz="1200" b="1" dirty="0" smtClean="0"/>
              <a:t>'anidride carbonica</a:t>
            </a:r>
            <a:r>
              <a:rPr lang="it-IT" sz="1200" dirty="0" smtClean="0"/>
              <a:t>, il </a:t>
            </a:r>
            <a:r>
              <a:rPr lang="it-IT" sz="1200" b="1" dirty="0" smtClean="0"/>
              <a:t>metano</a:t>
            </a:r>
            <a:r>
              <a:rPr lang="it-IT" sz="1200" dirty="0" smtClean="0"/>
              <a:t>, i </a:t>
            </a:r>
            <a:r>
              <a:rPr lang="it-IT" sz="1200" b="1" dirty="0" smtClean="0"/>
              <a:t>clorofluorocarburi</a:t>
            </a:r>
            <a:r>
              <a:rPr lang="it-IT" sz="1200" dirty="0" smtClean="0"/>
              <a:t>  ( CFC) e gli </a:t>
            </a:r>
            <a:r>
              <a:rPr lang="it-IT" sz="1200" b="1" dirty="0" smtClean="0"/>
              <a:t>ossidi di azoto</a:t>
            </a:r>
            <a:r>
              <a:rPr lang="it-IT" sz="1200" dirty="0" smtClean="0"/>
              <a:t>. </a:t>
            </a:r>
            <a:endParaRPr lang="it-IT" sz="1200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Il “buco nell’ozono”</a:t>
            </a:r>
            <a:endParaRPr lang="it-IT" dirty="0"/>
          </a:p>
        </p:txBody>
      </p:sp>
      <p:sp>
        <p:nvSpPr>
          <p:cNvPr id="6" name="Segnaposto contenuto 5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fontScale="92500" lnSpcReduction="20000"/>
          </a:bodyPr>
          <a:lstStyle/>
          <a:p>
            <a:r>
              <a:rPr lang="it-IT" b="1" dirty="0" smtClean="0"/>
              <a:t>L’</a:t>
            </a:r>
            <a:r>
              <a:rPr lang="it-IT" b="1" dirty="0" smtClean="0">
                <a:solidFill>
                  <a:srgbClr val="FF0000"/>
                </a:solidFill>
              </a:rPr>
              <a:t>ozono è un gas </a:t>
            </a:r>
            <a:r>
              <a:rPr lang="it-IT" dirty="0" smtClean="0"/>
              <a:t>che si trova nella parte alta della stratosfera. Ha una funzione importantissima: </a:t>
            </a:r>
            <a:r>
              <a:rPr lang="it-IT" b="1" dirty="0" smtClean="0">
                <a:solidFill>
                  <a:srgbClr val="FF0000"/>
                </a:solidFill>
              </a:rPr>
              <a:t>filtra le radiazioni nocive</a:t>
            </a:r>
            <a:r>
              <a:rPr lang="it-IT" dirty="0" smtClean="0"/>
              <a:t>, in particolare dei raggi ultravioletti che sono molto pericolosi per la salute dell’uomo e di altri esseri viventi. </a:t>
            </a:r>
          </a:p>
          <a:p>
            <a:r>
              <a:rPr lang="it-IT" dirty="0" smtClean="0"/>
              <a:t>Dagli anni ‘80 la quantità di ozono  si è ridotta a causa dell’</a:t>
            </a:r>
            <a:r>
              <a:rPr lang="it-IT" b="1" dirty="0" smtClean="0">
                <a:solidFill>
                  <a:srgbClr val="FF0000"/>
                </a:solidFill>
              </a:rPr>
              <a:t>utilizzo dei clorofluorocarburi (CFC), </a:t>
            </a:r>
            <a:r>
              <a:rPr lang="it-IT" dirty="0" smtClean="0"/>
              <a:t>dei gas utilizzati per gli spray e nei sistemi refrigeranti, come i frigoriferi. </a:t>
            </a:r>
          </a:p>
          <a:p>
            <a:r>
              <a:rPr lang="it-IT" dirty="0" smtClean="0"/>
              <a:t>La produzione e l’uso dei CFC sono finiti, ma ci vorrà ancora molto tempo perché il fenomeno si fermi.</a:t>
            </a:r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/>
              <a:t>CHE COSA FARE?</a:t>
            </a:r>
            <a:endParaRPr lang="it-IT" b="1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 algn="ctr">
              <a:buNone/>
            </a:pPr>
            <a:r>
              <a:rPr lang="it-IT" b="1" dirty="0" smtClean="0">
                <a:solidFill>
                  <a:srgbClr val="00B0F0"/>
                </a:solidFill>
              </a:rPr>
              <a:t>“SMETTI </a:t>
            </a:r>
            <a:r>
              <a:rPr lang="it-IT" b="1" dirty="0" err="1" smtClean="0">
                <a:solidFill>
                  <a:srgbClr val="00B0F0"/>
                </a:solidFill>
              </a:rPr>
              <a:t>DI</a:t>
            </a:r>
            <a:r>
              <a:rPr lang="it-IT" b="1" dirty="0" smtClean="0">
                <a:solidFill>
                  <a:srgbClr val="00B0F0"/>
                </a:solidFill>
              </a:rPr>
              <a:t> ESSERE PARTE DEL PROBLEMA: </a:t>
            </a:r>
          </a:p>
          <a:p>
            <a:pPr algn="ctr">
              <a:buNone/>
            </a:pPr>
            <a:r>
              <a:rPr lang="it-IT" b="1" dirty="0" smtClean="0">
                <a:solidFill>
                  <a:srgbClr val="00B0F0"/>
                </a:solidFill>
              </a:rPr>
              <a:t>ENTRA SUBITO A FAR PARTE DELLA SUA SOLUZIONE!” </a:t>
            </a:r>
          </a:p>
          <a:p>
            <a:pPr algn="ctr">
              <a:buNone/>
            </a:pPr>
            <a:r>
              <a:rPr lang="it-IT" dirty="0" smtClean="0"/>
              <a:t>(slogan da una rivista dell’ONU dedicata ai ragazzi)</a:t>
            </a:r>
          </a:p>
          <a:p>
            <a:endParaRPr lang="it-IT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Impronta%20ecologica%2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548680"/>
            <a:ext cx="6336703" cy="557748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CHE COS’E’ L’IMPRONTA ECOLOGICA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L'</a:t>
            </a:r>
            <a:r>
              <a:rPr lang="it-IT" b="1" dirty="0" smtClean="0"/>
              <a:t>impronta ecologica</a:t>
            </a:r>
            <a:r>
              <a:rPr lang="it-IT" dirty="0" smtClean="0"/>
              <a:t> è un </a:t>
            </a:r>
            <a:r>
              <a:rPr lang="it-IT" b="1" i="1" dirty="0" smtClean="0">
                <a:solidFill>
                  <a:srgbClr val="00B0F0"/>
                </a:solidFill>
                <a:hlinkClick r:id="rId2" tooltip="Indicatore (controllo di gestione)"/>
              </a:rPr>
              <a:t>indicatore</a:t>
            </a:r>
            <a:r>
              <a:rPr lang="it-IT" dirty="0" smtClean="0"/>
              <a:t> utilizzato, da geografi e ecologisti, </a:t>
            </a:r>
            <a:r>
              <a:rPr lang="it-IT" b="1" i="1" dirty="0" smtClean="0">
                <a:solidFill>
                  <a:srgbClr val="00B0F0"/>
                </a:solidFill>
              </a:rPr>
              <a:t>per valutare il </a:t>
            </a:r>
            <a:r>
              <a:rPr lang="it-IT" b="1" i="1" u="sng" dirty="0" smtClean="0">
                <a:solidFill>
                  <a:srgbClr val="0070C0"/>
                </a:solidFill>
              </a:rPr>
              <a:t>consumo umano </a:t>
            </a:r>
            <a:r>
              <a:rPr lang="it-IT" b="1" i="1" dirty="0" smtClean="0">
                <a:solidFill>
                  <a:srgbClr val="00B0F0"/>
                </a:solidFill>
              </a:rPr>
              <a:t>di risorse naturali rispetto alla capacità della </a:t>
            </a:r>
            <a:r>
              <a:rPr lang="it-IT" b="1" i="1" dirty="0" smtClean="0">
                <a:solidFill>
                  <a:srgbClr val="00B0F0"/>
                </a:solidFill>
                <a:hlinkClick r:id="rId3" tooltip="Terra"/>
              </a:rPr>
              <a:t>Terra</a:t>
            </a:r>
            <a:r>
              <a:rPr lang="it-IT" b="1" i="1" dirty="0" smtClean="0">
                <a:solidFill>
                  <a:srgbClr val="00B0F0"/>
                </a:solidFill>
              </a:rPr>
              <a:t> di rigenerarle</a:t>
            </a:r>
            <a:r>
              <a:rPr lang="it-IT" dirty="0" smtClean="0"/>
              <a:t>.</a:t>
            </a:r>
          </a:p>
          <a:p>
            <a:endParaRPr lang="it-IT" b="1" i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it-IT" b="1" dirty="0" smtClean="0"/>
              <a:t>COSA MISURA L’IMPRONTA ECOLOGICA?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L’impronta ecologica misura </a:t>
            </a:r>
            <a:r>
              <a:rPr lang="it-IT" b="1" dirty="0" smtClean="0">
                <a:solidFill>
                  <a:srgbClr val="FF0000"/>
                </a:solidFill>
              </a:rPr>
              <a:t>quanta superficie in termini di terra e acqua </a:t>
            </a:r>
            <a:r>
              <a:rPr lang="it-IT" dirty="0" smtClean="0"/>
              <a:t>la popolazione umana necessita</a:t>
            </a:r>
          </a:p>
          <a:p>
            <a:r>
              <a:rPr lang="it-IT" dirty="0" smtClean="0"/>
              <a:t> per produrre, con le tecnologie disponibili, le risorse che consuma</a:t>
            </a:r>
          </a:p>
          <a:p>
            <a:r>
              <a:rPr lang="it-IT" dirty="0" smtClean="0"/>
              <a:t> e per assorbire rifiuti.</a:t>
            </a:r>
            <a:endParaRPr lang="it-IT" dirty="0"/>
          </a:p>
        </p:txBody>
      </p:sp>
    </p:spTree>
    <p:extLst>
      <p:ext uri="{BB962C8B-B14F-4D97-AF65-F5344CB8AC3E}">
        <p14:creationId xmlns="" xmlns:p14="http://schemas.microsoft.com/office/powerpoint/2010/main" val="37557701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solidFill>
                  <a:srgbClr val="FF0000"/>
                </a:solidFill>
              </a:rPr>
              <a:t>Viviamo in </a:t>
            </a:r>
            <a:r>
              <a:rPr lang="it-IT" b="1" i="1" dirty="0" err="1" smtClean="0">
                <a:solidFill>
                  <a:srgbClr val="FF0000"/>
                </a:solidFill>
              </a:rPr>
              <a:t>overshoot</a:t>
            </a:r>
            <a:r>
              <a:rPr lang="it-IT" b="1" dirty="0" smtClean="0">
                <a:solidFill>
                  <a:srgbClr val="FF0000"/>
                </a:solidFill>
              </a:rPr>
              <a:t>…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A partire dalla metà degli anni ‘80, l’umanità sta vivendo in OVERSHOOT, ovvero </a:t>
            </a:r>
            <a:r>
              <a:rPr lang="it-IT" b="1" i="1" dirty="0" smtClean="0">
                <a:solidFill>
                  <a:srgbClr val="FF0000"/>
                </a:solidFill>
              </a:rPr>
              <a:t>al di sopra dei propri mezzi in termini </a:t>
            </a:r>
            <a:r>
              <a:rPr lang="it-IT" b="1" i="1" dirty="0" smtClean="0">
                <a:solidFill>
                  <a:srgbClr val="FF0000"/>
                </a:solidFill>
              </a:rPr>
              <a:t>ambientali</a:t>
            </a:r>
            <a:r>
              <a:rPr lang="it-IT" dirty="0" smtClean="0"/>
              <a:t>. La </a:t>
            </a:r>
            <a:r>
              <a:rPr lang="it-IT" dirty="0" smtClean="0"/>
              <a:t>domanda </a:t>
            </a:r>
            <a:r>
              <a:rPr lang="it-IT" dirty="0" smtClean="0"/>
              <a:t>annuale di </a:t>
            </a:r>
            <a:r>
              <a:rPr lang="it-IT" dirty="0" smtClean="0"/>
              <a:t>risorse è superiore a  </a:t>
            </a:r>
            <a:r>
              <a:rPr lang="it-IT" dirty="0" smtClean="0"/>
              <a:t>quanto la Terra riesca a generare ogni anno.</a:t>
            </a:r>
          </a:p>
          <a:p>
            <a:r>
              <a:rPr lang="it-IT" dirty="0" smtClean="0"/>
              <a:t>Oggi la Terra necessita di un </a:t>
            </a:r>
            <a:r>
              <a:rPr lang="it-IT" b="1" i="1" dirty="0" smtClean="0">
                <a:solidFill>
                  <a:srgbClr val="0070C0"/>
                </a:solidFill>
              </a:rPr>
              <a:t>anno e quattro mesi </a:t>
            </a:r>
            <a:r>
              <a:rPr lang="it-IT" dirty="0" smtClean="0"/>
              <a:t>per rigenerare quello che noi utilizziamo nell’arco di un anno.</a:t>
            </a:r>
            <a:endParaRPr lang="it-IT" dirty="0"/>
          </a:p>
        </p:txBody>
      </p:sp>
    </p:spTree>
    <p:extLst>
      <p:ext uri="{BB962C8B-B14F-4D97-AF65-F5344CB8AC3E}">
        <p14:creationId xmlns="" xmlns:p14="http://schemas.microsoft.com/office/powerpoint/2010/main" val="41215959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r>
              <a:rPr lang="it-IT" dirty="0" smtClean="0"/>
              <a:t>Ciò </a:t>
            </a:r>
            <a:r>
              <a:rPr lang="it-IT" dirty="0" smtClean="0"/>
              <a:t>significa che </a:t>
            </a:r>
            <a:r>
              <a:rPr lang="it-IT" b="1" i="1" dirty="0" smtClean="0">
                <a:solidFill>
                  <a:srgbClr val="FF0000"/>
                </a:solidFill>
              </a:rPr>
              <a:t>stiamo consumando le risorse più velocemente di quanto potremmo</a:t>
            </a:r>
            <a:r>
              <a:rPr lang="it-IT" dirty="0" smtClean="0"/>
              <a:t> e che nel futuro potremo disporre di </a:t>
            </a:r>
            <a:r>
              <a:rPr lang="it-IT" b="1" i="1" dirty="0" smtClean="0">
                <a:solidFill>
                  <a:srgbClr val="FF0000"/>
                </a:solidFill>
              </a:rPr>
              <a:t>meno risorse di quante la terra può offrire per garantire il futuro della stessa umanità.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645</TotalTime>
  <Words>2374</Words>
  <Application>Microsoft Office PowerPoint</Application>
  <PresentationFormat>Presentazione su schermo (4:3)</PresentationFormat>
  <Paragraphs>180</Paragraphs>
  <Slides>47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47</vt:i4>
      </vt:variant>
    </vt:vector>
  </HeadingPairs>
  <TitlesOfParts>
    <vt:vector size="48" baseType="lpstr">
      <vt:lpstr>Tema di Office</vt:lpstr>
      <vt:lpstr>L’UOMO SULLA TERRA: I PROBLEMI AMBIENTALI</vt:lpstr>
      <vt:lpstr>L’UOMO E LE RISORSE</vt:lpstr>
      <vt:lpstr>Le risorse possono essere: </vt:lpstr>
      <vt:lpstr>La pressione dell’uomo sull’ambiente</vt:lpstr>
      <vt:lpstr>Diapositiva 5</vt:lpstr>
      <vt:lpstr>CHE COS’E’ L’IMPRONTA ECOLOGICA</vt:lpstr>
      <vt:lpstr>COSA MISURA L’IMPRONTA ECOLOGICA?</vt:lpstr>
      <vt:lpstr>Viviamo in overshoot…</vt:lpstr>
      <vt:lpstr>Diapositiva 9</vt:lpstr>
      <vt:lpstr>L’impronta ecologica nel mondo</vt:lpstr>
      <vt:lpstr>Quante Terre occorrono?</vt:lpstr>
      <vt:lpstr>Diapositiva 12</vt:lpstr>
      <vt:lpstr>BIODIVERSITA’</vt:lpstr>
      <vt:lpstr>Biodiversità</vt:lpstr>
      <vt:lpstr>Diapositiva 15</vt:lpstr>
      <vt:lpstr>STRESS IDRICO E MANCANZA D’ACQUA</vt:lpstr>
      <vt:lpstr>L’acqua sulla Terra</vt:lpstr>
      <vt:lpstr>Le risorse idriche sulla Terra</vt:lpstr>
      <vt:lpstr>I CONSUMI DI ACQUA VARIANO MOLTO DA PAESE A PAESE, SECONDO LA DISPONIBILITA’ E IL TIPO DI ECONOMIA. </vt:lpstr>
      <vt:lpstr>L’uso dell’acqua</vt:lpstr>
      <vt:lpstr>Stress idrico</vt:lpstr>
      <vt:lpstr>“ACQUA VIRTUALE”</vt:lpstr>
      <vt:lpstr>La deforestazione= disboscare, tagliare completamente un bosco o sfoltirlo</vt:lpstr>
      <vt:lpstr>Diapositiva 24</vt:lpstr>
      <vt:lpstr>Diapositiva 25</vt:lpstr>
      <vt:lpstr>LE PIANTE SONO NECESSARIE!!!</vt:lpstr>
      <vt:lpstr>Diapositiva 27</vt:lpstr>
      <vt:lpstr>IL DEGRADO DEI SUOLI</vt:lpstr>
      <vt:lpstr>CAUSE DELLA DESERTIFICAZIONE</vt:lpstr>
      <vt:lpstr>DESERTIFICAZIONE E DEGRADO DEI SUOLI</vt:lpstr>
      <vt:lpstr>LO SFRUTTAMENTO DELLE RISORSE ENERGETICHE</vt:lpstr>
      <vt:lpstr>I COMBUSTIBILI FOSSILI</vt:lpstr>
      <vt:lpstr>LA PRODUZIONE DI ENERGIA NEL MONDO</vt:lpstr>
      <vt:lpstr>L’energia realizzata tramite i combustibili fossili (fonti non rinnovabili):</vt:lpstr>
      <vt:lpstr>Diapositiva 35</vt:lpstr>
      <vt:lpstr>Le fonti rinnovabili di energia</vt:lpstr>
      <vt:lpstr>LE BIOMASSE</vt:lpstr>
      <vt:lpstr>IL BIOETANOLO</vt:lpstr>
      <vt:lpstr>IL BIOGAS</vt:lpstr>
      <vt:lpstr>L’inquinamento dell’aria</vt:lpstr>
      <vt:lpstr>PIOGGE ACIDE</vt:lpstr>
      <vt:lpstr>Piogge acide  Le piogge acide sono state definite una "peste invisibile" dell'era industriale e sono considerate uno tra i più gravi problemi ambientali del nostro tempo</vt:lpstr>
      <vt:lpstr>Il riscaldamento globale</vt:lpstr>
      <vt:lpstr>Effetto serra</vt:lpstr>
      <vt:lpstr>Il “buco nell’ozono”</vt:lpstr>
      <vt:lpstr>CHE COSA FARE?</vt:lpstr>
      <vt:lpstr>Diapositiva 47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RISORSE DELLA TERRA</dc:title>
  <dc:creator>Marco</dc:creator>
  <cp:lastModifiedBy>Marco</cp:lastModifiedBy>
  <cp:revision>80</cp:revision>
  <dcterms:created xsi:type="dcterms:W3CDTF">2013-11-10T08:13:07Z</dcterms:created>
  <dcterms:modified xsi:type="dcterms:W3CDTF">2013-11-20T21:45:34Z</dcterms:modified>
</cp:coreProperties>
</file>